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4"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McGuinnes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53"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Pick the time period this happened in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7973759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4135059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3989691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1451965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1078991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2882040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3396572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3242284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346889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2508785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282579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172966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902823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1892555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3856682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1214897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1885536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1476162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4169739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736109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719917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3458700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3449018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116370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1004448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1336217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3349643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1847610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0"/>
            <a:ext cx="9144000" cy="5176499"/>
          </a:xfrm>
          <a:prstGeom prst="rect">
            <a:avLst/>
          </a:prstGeom>
          <a:gradFill>
            <a:gsLst>
              <a:gs pos="0">
                <a:srgbClr val="003171"/>
              </a:gs>
              <a:gs pos="100000">
                <a:srgbClr val="549FFF"/>
              </a:gs>
            </a:gsLst>
            <a:lin ang="7920000" scaled="0"/>
          </a:gradFill>
          <a:ln>
            <a:noFill/>
          </a:ln>
        </p:spPr>
        <p:txBody>
          <a:bodyPr lIns="91425" tIns="45700" rIns="91425" bIns="45700" anchor="ctr" anchorCtr="0">
            <a:spAutoFit/>
          </a:bodyPr>
          <a:lstStyle/>
          <a:p>
            <a:pPr>
              <a:spcBef>
                <a:spcPts val="0"/>
              </a:spcBef>
              <a:buNone/>
            </a:pPr>
            <a:endParaRPr/>
          </a:p>
        </p:txBody>
      </p:sp>
      <p:sp>
        <p:nvSpPr>
          <p:cNvPr id="9" name="Shape 9"/>
          <p:cNvSpPr/>
          <p:nvPr/>
        </p:nvSpPr>
        <p:spPr>
          <a:xfrm flipH="1">
            <a:off x="-3832" y="12039"/>
            <a:ext cx="10925833"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spAutoFit/>
          </a:bodyPr>
          <a:lstStyle/>
          <a:p>
            <a:pPr>
              <a:spcBef>
                <a:spcPts val="0"/>
              </a:spcBef>
              <a:buNone/>
            </a:pPr>
            <a:endParaRPr/>
          </a:p>
        </p:txBody>
      </p:sp>
      <p:sp>
        <p:nvSpPr>
          <p:cNvPr id="10" name="Shape 10"/>
          <p:cNvSpPr/>
          <p:nvPr/>
        </p:nvSpPr>
        <p:spPr>
          <a:xfrm flipH="1">
            <a:off x="14659" y="660"/>
            <a:ext cx="10500940"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spAutoFit/>
          </a:bodyPr>
          <a:lstStyle/>
          <a:p>
            <a:pPr>
              <a:spcBef>
                <a:spcPts val="0"/>
              </a:spcBef>
              <a:buNone/>
            </a:pPr>
            <a:endParaRPr/>
          </a:p>
        </p:txBody>
      </p:sp>
      <p:sp>
        <p:nvSpPr>
          <p:cNvPr id="11" name="Shape 11"/>
          <p:cNvSpPr/>
          <p:nvPr/>
        </p:nvSpPr>
        <p:spPr>
          <a:xfrm>
            <a:off x="-846666" y="-661"/>
            <a:ext cx="2167466"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spAutoFit/>
          </a:bodyPr>
          <a:lstStyle/>
          <a:p>
            <a:pPr>
              <a:spcBef>
                <a:spcPts val="0"/>
              </a:spcBef>
              <a:buNone/>
            </a:pPr>
            <a:endParaRPr/>
          </a:p>
        </p:txBody>
      </p:sp>
      <p:sp>
        <p:nvSpPr>
          <p:cNvPr id="12" name="Shape 12"/>
          <p:cNvSpPr/>
          <p:nvPr/>
        </p:nvSpPr>
        <p:spPr>
          <a:xfrm rot="10800000" flipH="1">
            <a:off x="-524933" y="131"/>
            <a:ext cx="1403434"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spAutoFit/>
          </a:bodyPr>
          <a:lstStyle/>
          <a:p>
            <a:pPr>
              <a:spcBef>
                <a:spcPts val="0"/>
              </a:spcBef>
              <a:buNone/>
            </a:pPr>
            <a:endParaRPr/>
          </a:p>
        </p:txBody>
      </p:sp>
      <p:sp>
        <p:nvSpPr>
          <p:cNvPr id="13" name="Shape 13"/>
          <p:cNvSpPr txBox="1">
            <a:spLocks noGrp="1"/>
          </p:cNvSpPr>
          <p:nvPr>
            <p:ph type="ctrTitle"/>
          </p:nvPr>
        </p:nvSpPr>
        <p:spPr>
          <a:xfrm>
            <a:off x="1082040" y="1242060"/>
            <a:ext cx="7050900" cy="1102500"/>
          </a:xfrm>
          <a:prstGeom prst="rect">
            <a:avLst/>
          </a:prstGeom>
        </p:spPr>
        <p:txBody>
          <a:bodyPr lIns="91425" tIns="91425" rIns="91425" bIns="91425" anchor="b" anchorCtr="0"/>
          <a:lstStyle>
            <a:lvl1pPr algn="r">
              <a:spcBef>
                <a:spcPts val="0"/>
              </a:spcBef>
              <a:buClr>
                <a:schemeClr val="lt1"/>
              </a:buClr>
              <a:buSzPct val="100000"/>
              <a:defRPr sz="4800">
                <a:solidFill>
                  <a:schemeClr val="lt1"/>
                </a:solidFill>
              </a:defRPr>
            </a:lvl1pPr>
            <a:lvl2pPr algn="r">
              <a:spcBef>
                <a:spcPts val="0"/>
              </a:spcBef>
              <a:buClr>
                <a:schemeClr val="lt1"/>
              </a:buClr>
              <a:buSzPct val="100000"/>
              <a:defRPr sz="4800">
                <a:solidFill>
                  <a:schemeClr val="lt1"/>
                </a:solidFill>
              </a:defRPr>
            </a:lvl2pPr>
            <a:lvl3pPr algn="r">
              <a:spcBef>
                <a:spcPts val="0"/>
              </a:spcBef>
              <a:buClr>
                <a:schemeClr val="lt1"/>
              </a:buClr>
              <a:buSzPct val="100000"/>
              <a:defRPr sz="4800">
                <a:solidFill>
                  <a:schemeClr val="lt1"/>
                </a:solidFill>
              </a:defRPr>
            </a:lvl3pPr>
            <a:lvl4pPr algn="r">
              <a:spcBef>
                <a:spcPts val="0"/>
              </a:spcBef>
              <a:buClr>
                <a:schemeClr val="lt1"/>
              </a:buClr>
              <a:buSzPct val="100000"/>
              <a:defRPr sz="4800">
                <a:solidFill>
                  <a:schemeClr val="lt1"/>
                </a:solidFill>
              </a:defRPr>
            </a:lvl4pPr>
            <a:lvl5pPr algn="r">
              <a:spcBef>
                <a:spcPts val="0"/>
              </a:spcBef>
              <a:buClr>
                <a:schemeClr val="lt1"/>
              </a:buClr>
              <a:buSzPct val="100000"/>
              <a:defRPr sz="4800">
                <a:solidFill>
                  <a:schemeClr val="lt1"/>
                </a:solidFill>
              </a:defRPr>
            </a:lvl5pPr>
            <a:lvl6pPr algn="r">
              <a:spcBef>
                <a:spcPts val="0"/>
              </a:spcBef>
              <a:buClr>
                <a:schemeClr val="lt1"/>
              </a:buClr>
              <a:buSzPct val="100000"/>
              <a:defRPr sz="4800">
                <a:solidFill>
                  <a:schemeClr val="lt1"/>
                </a:solidFill>
              </a:defRPr>
            </a:lvl6pPr>
            <a:lvl7pPr algn="r">
              <a:spcBef>
                <a:spcPts val="0"/>
              </a:spcBef>
              <a:buClr>
                <a:schemeClr val="lt1"/>
              </a:buClr>
              <a:buSzPct val="100000"/>
              <a:defRPr sz="4800">
                <a:solidFill>
                  <a:schemeClr val="lt1"/>
                </a:solidFill>
              </a:defRPr>
            </a:lvl7pPr>
            <a:lvl8pPr algn="r">
              <a:spcBef>
                <a:spcPts val="0"/>
              </a:spcBef>
              <a:buClr>
                <a:schemeClr val="lt1"/>
              </a:buClr>
              <a:buSzPct val="100000"/>
              <a:defRPr sz="4800">
                <a:solidFill>
                  <a:schemeClr val="lt1"/>
                </a:solidFill>
              </a:defRPr>
            </a:lvl8pPr>
            <a:lvl9pPr algn="r">
              <a:spcBef>
                <a:spcPts val="0"/>
              </a:spcBef>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1082040" y="2423159"/>
            <a:ext cx="7035899" cy="694199"/>
          </a:xfrm>
          <a:prstGeom prst="rect">
            <a:avLst/>
          </a:prstGeom>
        </p:spPr>
        <p:txBody>
          <a:bodyPr lIns="91425" tIns="91425" rIns="91425" bIns="91425" anchor="t" anchorCtr="0"/>
          <a:lstStyle>
            <a:lvl1pPr algn="r">
              <a:spcBef>
                <a:spcPts val="0"/>
              </a:spcBef>
              <a:buClr>
                <a:schemeClr val="lt1"/>
              </a:buClr>
              <a:buSzPct val="100000"/>
              <a:buNone/>
              <a:defRPr sz="2400">
                <a:solidFill>
                  <a:schemeClr val="lt1"/>
                </a:solidFill>
              </a:defRPr>
            </a:lvl1pPr>
            <a:lvl2pPr algn="r">
              <a:spcBef>
                <a:spcPts val="0"/>
              </a:spcBef>
              <a:buClr>
                <a:schemeClr val="lt1"/>
              </a:buClr>
              <a:buSzPct val="100000"/>
              <a:buNone/>
              <a:defRPr sz="24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2400">
                <a:solidFill>
                  <a:schemeClr val="lt1"/>
                </a:solidFill>
              </a:defRPr>
            </a:lvl4pPr>
            <a:lvl5pPr algn="r">
              <a:spcBef>
                <a:spcPts val="0"/>
              </a:spcBef>
              <a:buClr>
                <a:schemeClr val="lt1"/>
              </a:buClr>
              <a:buSzPct val="100000"/>
              <a:buNone/>
              <a:defRPr sz="2400">
                <a:solidFill>
                  <a:schemeClr val="lt1"/>
                </a:solidFill>
              </a:defRPr>
            </a:lvl5pPr>
            <a:lvl6pPr algn="r">
              <a:spcBef>
                <a:spcPts val="0"/>
              </a:spcBef>
              <a:buClr>
                <a:schemeClr val="lt1"/>
              </a:buClr>
              <a:buSzPct val="100000"/>
              <a:buNone/>
              <a:defRPr sz="2400">
                <a:solidFill>
                  <a:schemeClr val="lt1"/>
                </a:solidFill>
              </a:defRPr>
            </a:lvl6pPr>
            <a:lvl7pPr algn="r">
              <a:spcBef>
                <a:spcPts val="0"/>
              </a:spcBef>
              <a:buClr>
                <a:schemeClr val="lt1"/>
              </a:buClr>
              <a:buSzPct val="100000"/>
              <a:buNone/>
              <a:defRPr sz="2400">
                <a:solidFill>
                  <a:schemeClr val="lt1"/>
                </a:solidFill>
              </a:defRPr>
            </a:lvl7pPr>
            <a:lvl8pPr algn="r">
              <a:spcBef>
                <a:spcPts val="0"/>
              </a:spcBef>
              <a:buClr>
                <a:schemeClr val="lt1"/>
              </a:buClr>
              <a:buSzPct val="100000"/>
              <a:buNone/>
              <a:defRPr sz="2400">
                <a:solidFill>
                  <a:schemeClr val="lt1"/>
                </a:solidFill>
              </a:defRPr>
            </a:lvl8pPr>
            <a:lvl9pPr algn="r">
              <a:spcBef>
                <a:spcPts val="0"/>
              </a:spcBef>
              <a:buClr>
                <a:schemeClr val="lt1"/>
              </a:buClr>
              <a:buSzPct val="100000"/>
              <a:buNone/>
              <a:defRPr sz="24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spAutoFit/>
          </a:bodyPr>
          <a:lstStyle/>
          <a:p>
            <a:pPr>
              <a:spcBef>
                <a:spcPts val="0"/>
              </a:spcBef>
              <a:buNone/>
            </a:pPr>
            <a:endParaRPr/>
          </a:p>
        </p:txBody>
      </p:sp>
      <p:sp>
        <p:nvSpPr>
          <p:cNvPr id="17" name="Shape 17"/>
          <p:cNvSpPr txBox="1">
            <a:spLocks noGrp="1"/>
          </p:cNvSpPr>
          <p:nvPr>
            <p:ph type="body" idx="1"/>
          </p:nvPr>
        </p:nvSpPr>
        <p:spPr>
          <a:xfrm>
            <a:off x="457200" y="1244242"/>
            <a:ext cx="8229600" cy="36303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spAutoFit/>
          </a:bodyPr>
          <a:lstStyle/>
          <a:p>
            <a:pPr>
              <a:spcBef>
                <a:spcPts val="0"/>
              </a:spcBef>
              <a:buNone/>
            </a:pPr>
            <a:endParaRPr/>
          </a:p>
        </p:txBody>
      </p:sp>
      <p:sp>
        <p:nvSpPr>
          <p:cNvPr id="19" name="Shape 19"/>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spAutoFit/>
          </a:bodyPr>
          <a:lstStyle/>
          <a:p>
            <a:pPr>
              <a:spcBef>
                <a:spcPts val="0"/>
              </a:spcBef>
              <a:buNone/>
            </a:pPr>
            <a:endParaRPr/>
          </a:p>
        </p:txBody>
      </p:sp>
      <p:sp>
        <p:nvSpPr>
          <p:cNvPr id="20" name="Shape 20"/>
          <p:cNvSpPr txBox="1">
            <a:spLocks noGrp="1"/>
          </p:cNvSpPr>
          <p:nvPr>
            <p:ph type="title"/>
          </p:nvPr>
        </p:nvSpPr>
        <p:spPr>
          <a:xfrm>
            <a:off x="457200" y="205978"/>
            <a:ext cx="8229600" cy="994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spAutoFit/>
          </a:bodyPr>
          <a:lstStyle/>
          <a:p>
            <a:pPr>
              <a:spcBef>
                <a:spcPts val="0"/>
              </a:spcBef>
              <a:buNone/>
            </a:pPr>
            <a:endParaRPr/>
          </a:p>
        </p:txBody>
      </p:sp>
      <p:sp>
        <p:nvSpPr>
          <p:cNvPr id="23" name="Shape 23"/>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spAutoFit/>
          </a:bodyPr>
          <a:lstStyle/>
          <a:p>
            <a:pPr>
              <a:spcBef>
                <a:spcPts val="0"/>
              </a:spcBef>
              <a:buNone/>
            </a:pPr>
            <a:endParaRPr/>
          </a:p>
        </p:txBody>
      </p:sp>
      <p:sp>
        <p:nvSpPr>
          <p:cNvPr id="24" name="Shape 24"/>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spAutoFit/>
          </a:bodyPr>
          <a:lstStyle/>
          <a:p>
            <a:pPr>
              <a:spcBef>
                <a:spcPts val="0"/>
              </a:spcBef>
              <a:buNone/>
            </a:pPr>
            <a:endParaRPr/>
          </a:p>
        </p:txBody>
      </p:sp>
      <p:sp>
        <p:nvSpPr>
          <p:cNvPr id="25" name="Shape 25"/>
          <p:cNvSpPr txBox="1">
            <a:spLocks noGrp="1"/>
          </p:cNvSpPr>
          <p:nvPr>
            <p:ph type="title"/>
          </p:nvPr>
        </p:nvSpPr>
        <p:spPr>
          <a:xfrm>
            <a:off x="457200" y="205978"/>
            <a:ext cx="8229600" cy="994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457200" y="1244242"/>
            <a:ext cx="4038599" cy="3630300"/>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27" name="Shape 27"/>
          <p:cNvSpPr txBox="1">
            <a:spLocks noGrp="1"/>
          </p:cNvSpPr>
          <p:nvPr>
            <p:ph type="body" idx="2"/>
          </p:nvPr>
        </p:nvSpPr>
        <p:spPr>
          <a:xfrm>
            <a:off x="4648200" y="1244242"/>
            <a:ext cx="4038599" cy="3630300"/>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spAutoFit/>
          </a:bodyPr>
          <a:lstStyle/>
          <a:p>
            <a:pPr>
              <a:spcBef>
                <a:spcPts val="0"/>
              </a:spcBef>
              <a:buNone/>
            </a:pPr>
            <a:endParaRPr/>
          </a:p>
        </p:txBody>
      </p:sp>
      <p:sp>
        <p:nvSpPr>
          <p:cNvPr id="30" name="Shape 30"/>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spAutoFit/>
          </a:bodyPr>
          <a:lstStyle/>
          <a:p>
            <a:pPr>
              <a:spcBef>
                <a:spcPts val="0"/>
              </a:spcBef>
              <a:buNone/>
            </a:pPr>
            <a:endParaRPr/>
          </a:p>
        </p:txBody>
      </p:sp>
      <p:sp>
        <p:nvSpPr>
          <p:cNvPr id="31" name="Shape 31"/>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spAutoFit/>
          </a:bodyPr>
          <a:lstStyle/>
          <a:p>
            <a:pPr>
              <a:spcBef>
                <a:spcPts val="0"/>
              </a:spcBef>
              <a:buNone/>
            </a:pPr>
            <a:endParaRPr/>
          </a:p>
        </p:txBody>
      </p:sp>
      <p:sp>
        <p:nvSpPr>
          <p:cNvPr id="32" name="Shape 32"/>
          <p:cNvSpPr txBox="1">
            <a:spLocks noGrp="1"/>
          </p:cNvSpPr>
          <p:nvPr>
            <p:ph type="title"/>
          </p:nvPr>
        </p:nvSpPr>
        <p:spPr>
          <a:xfrm>
            <a:off x="457200" y="205978"/>
            <a:ext cx="8229600" cy="994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6264" y="3700039"/>
            <a:ext cx="9150267" cy="2325488"/>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spAutoFit/>
            </a:bodyPr>
            <a:lstStyle/>
            <a:p>
              <a:pPr>
                <a:spcBef>
                  <a:spcPts val="0"/>
                </a:spcBef>
                <a:buNone/>
              </a:pPr>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spAutoFit/>
            </a:bodyPr>
            <a:lstStyle/>
            <a:p>
              <a:pPr>
                <a:spcBef>
                  <a:spcPts val="0"/>
                </a:spcBef>
                <a:buNone/>
              </a:pPr>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spAutoFit/>
            </a:bodyPr>
            <a:lstStyle/>
            <a:p>
              <a:pPr>
                <a:spcBef>
                  <a:spcPts val="0"/>
                </a:spcBef>
                <a:buNone/>
              </a:pPr>
              <a:endParaRPr/>
            </a:p>
          </p:txBody>
        </p:sp>
      </p:grpSp>
      <p:sp>
        <p:nvSpPr>
          <p:cNvPr id="38" name="Shape 38"/>
          <p:cNvSpPr txBox="1">
            <a:spLocks noGrp="1"/>
          </p:cNvSpPr>
          <p:nvPr>
            <p:ph type="body" idx="1"/>
          </p:nvPr>
        </p:nvSpPr>
        <p:spPr>
          <a:xfrm>
            <a:off x="1792288" y="4025503"/>
            <a:ext cx="5486399" cy="603599"/>
          </a:xfrm>
          <a:prstGeom prst="rect">
            <a:avLst/>
          </a:prstGeom>
        </p:spPr>
        <p:txBody>
          <a:bodyPr lIns="91425" tIns="91425" rIns="91425" bIns="91425" anchor="ctr" anchorCtr="0"/>
          <a:lstStyle>
            <a:lvl1pPr algn="ctr">
              <a:spcBef>
                <a:spcPts val="0"/>
              </a:spcBef>
              <a:buSzPct val="100000"/>
              <a:buNone/>
              <a:defRPr sz="24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9942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95400"/>
            <a:ext cx="8229600" cy="33945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Natural_environm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en.wikipedia.org/wiki/Technologi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pic>
        <p:nvPicPr>
          <p:cNvPr id="41" name="Shape 41"/>
          <p:cNvPicPr preferRelativeResize="0"/>
          <p:nvPr/>
        </p:nvPicPr>
        <p:blipFill>
          <a:blip r:embed="rId3">
            <a:alphaModFix/>
          </a:blip>
          <a:stretch>
            <a:fillRect/>
          </a:stretch>
        </p:blipFill>
        <p:spPr>
          <a:xfrm>
            <a:off x="0" y="0"/>
            <a:ext cx="9144000" cy="5186274"/>
          </a:xfrm>
          <a:prstGeom prst="rect">
            <a:avLst/>
          </a:prstGeom>
          <a:noFill/>
          <a:ln>
            <a:noFill/>
          </a:ln>
        </p:spPr>
      </p:pic>
      <p:sp>
        <p:nvSpPr>
          <p:cNvPr id="42" name="Shape 42"/>
          <p:cNvSpPr txBox="1">
            <a:spLocks noGrp="1"/>
          </p:cNvSpPr>
          <p:nvPr>
            <p:ph type="ctrTitle"/>
          </p:nvPr>
        </p:nvSpPr>
        <p:spPr>
          <a:xfrm>
            <a:off x="1082040" y="1242060"/>
            <a:ext cx="7050900" cy="1102500"/>
          </a:xfrm>
          <a:prstGeom prst="rect">
            <a:avLst/>
          </a:prstGeom>
        </p:spPr>
        <p:txBody>
          <a:bodyPr lIns="91425" tIns="91425" rIns="91425" bIns="91425" anchor="b" anchorCtr="0">
            <a:spAutoFit/>
          </a:bodyPr>
          <a:lstStyle/>
          <a:p>
            <a:pPr algn="ctr">
              <a:spcBef>
                <a:spcPts val="0"/>
              </a:spcBef>
              <a:buNone/>
            </a:pPr>
            <a:r>
              <a:rPr lang="en">
                <a:solidFill>
                  <a:srgbClr val="000000"/>
                </a:solidFill>
                <a:latin typeface="Corsiva"/>
                <a:ea typeface="Corsiva"/>
                <a:cs typeface="Corsiva"/>
                <a:sym typeface="Corsiva"/>
              </a:rPr>
              <a:t>Beginnings</a:t>
            </a:r>
          </a:p>
        </p:txBody>
      </p:sp>
      <p:sp>
        <p:nvSpPr>
          <p:cNvPr id="43" name="Shape 43"/>
          <p:cNvSpPr txBox="1">
            <a:spLocks noGrp="1"/>
          </p:cNvSpPr>
          <p:nvPr>
            <p:ph type="subTitle" idx="1"/>
          </p:nvPr>
        </p:nvSpPr>
        <p:spPr>
          <a:xfrm>
            <a:off x="1082040" y="3642359"/>
            <a:ext cx="7035899" cy="694199"/>
          </a:xfrm>
          <a:prstGeom prst="rect">
            <a:avLst/>
          </a:prstGeom>
        </p:spPr>
        <p:txBody>
          <a:bodyPr lIns="91425" tIns="91425" rIns="91425" bIns="91425" anchor="t" anchorCtr="0">
            <a:spAutoFit/>
          </a:bodyPr>
          <a:lstStyle/>
          <a:p>
            <a:pPr lvl="0" algn="ctr" rtl="0">
              <a:spcBef>
                <a:spcPts val="0"/>
              </a:spcBef>
              <a:buClr>
                <a:schemeClr val="dk1"/>
              </a:buClr>
              <a:buSzPct val="45833"/>
              <a:buFont typeface="Arial"/>
              <a:buNone/>
            </a:pPr>
            <a:r>
              <a:rPr lang="en">
                <a:solidFill>
                  <a:srgbClr val="000000"/>
                </a:solidFill>
              </a:rPr>
              <a:t>Tom Bielicki, Mike Moran, Patricia Mckiever,</a:t>
            </a:r>
          </a:p>
          <a:p>
            <a:pPr algn="ctr">
              <a:spcBef>
                <a:spcPts val="0"/>
              </a:spcBef>
              <a:buNone/>
            </a:pPr>
            <a:r>
              <a:rPr lang="en">
                <a:solidFill>
                  <a:srgbClr val="000000"/>
                </a:solidFill>
              </a:rPr>
              <a:t> Emma Russo, Mary McGuinness, Emma Pettit</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457200" y="1244242"/>
            <a:ext cx="8229600" cy="3630300"/>
          </a:xfrm>
          <a:prstGeom prst="rect">
            <a:avLst/>
          </a:prstGeom>
        </p:spPr>
        <p:txBody>
          <a:bodyPr lIns="91425" tIns="91425" rIns="91425" bIns="91425" anchor="t" anchorCtr="0">
            <a:spAutoFit/>
          </a:bodyPr>
          <a:lstStyle/>
          <a:p>
            <a:pPr lvl="0" rtl="0">
              <a:spcBef>
                <a:spcPts val="0"/>
              </a:spcBef>
              <a:buNone/>
            </a:pPr>
            <a:endParaRPr/>
          </a:p>
          <a:p>
            <a:pPr lvl="0" rtl="0">
              <a:spcBef>
                <a:spcPts val="0"/>
              </a:spcBef>
              <a:buNone/>
            </a:pPr>
            <a:endParaRPr/>
          </a:p>
        </p:txBody>
      </p:sp>
      <p:sp>
        <p:nvSpPr>
          <p:cNvPr id="101" name="Shape 101"/>
          <p:cNvSpPr txBox="1">
            <a:spLocks noGrp="1"/>
          </p:cNvSpPr>
          <p:nvPr>
            <p:ph type="title"/>
          </p:nvPr>
        </p:nvSpPr>
        <p:spPr>
          <a:xfrm>
            <a:off x="457200" y="205978"/>
            <a:ext cx="8229600" cy="994200"/>
          </a:xfrm>
          <a:prstGeom prst="rect">
            <a:avLst/>
          </a:prstGeom>
        </p:spPr>
        <p:txBody>
          <a:bodyPr lIns="91425" tIns="91425" rIns="91425" bIns="91425" anchor="b" anchorCtr="0">
            <a:spAutoFit/>
          </a:bodyPr>
          <a:lstStyle/>
          <a:p>
            <a:pPr lvl="0" rtl="0">
              <a:spcBef>
                <a:spcPts val="0"/>
              </a:spcBef>
              <a:buNone/>
            </a:pPr>
            <a:r>
              <a:rPr lang="en"/>
              <a:t>Steel Age</a:t>
            </a:r>
          </a:p>
        </p:txBody>
      </p:sp>
      <p:pic>
        <p:nvPicPr>
          <p:cNvPr id="102" name="Shape 102"/>
          <p:cNvPicPr preferRelativeResize="0"/>
          <p:nvPr/>
        </p:nvPicPr>
        <p:blipFill>
          <a:blip r:embed="rId3">
            <a:alphaModFix/>
          </a:blip>
          <a:stretch>
            <a:fillRect/>
          </a:stretch>
        </p:blipFill>
        <p:spPr>
          <a:xfrm>
            <a:off x="111900" y="1496962"/>
            <a:ext cx="4414505" cy="3124874"/>
          </a:xfrm>
          <a:prstGeom prst="rect">
            <a:avLst/>
          </a:prstGeom>
          <a:noFill/>
          <a:ln>
            <a:noFill/>
          </a:ln>
        </p:spPr>
      </p:pic>
      <p:pic>
        <p:nvPicPr>
          <p:cNvPr id="103" name="Shape 103"/>
          <p:cNvPicPr preferRelativeResize="0"/>
          <p:nvPr/>
        </p:nvPicPr>
        <p:blipFill>
          <a:blip r:embed="rId4">
            <a:alphaModFix/>
          </a:blip>
          <a:stretch>
            <a:fillRect/>
          </a:stretch>
        </p:blipFill>
        <p:spPr>
          <a:xfrm>
            <a:off x="4904400" y="1200175"/>
            <a:ext cx="3438525" cy="35242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457200" y="1244242"/>
            <a:ext cx="8229600" cy="3630300"/>
          </a:xfrm>
          <a:prstGeom prst="rect">
            <a:avLst/>
          </a:prstGeom>
        </p:spPr>
        <p:txBody>
          <a:bodyPr lIns="91425" tIns="91425" rIns="91425" bIns="91425" anchor="t" anchorCtr="0">
            <a:spAutoFit/>
          </a:bodyPr>
          <a:lstStyle/>
          <a:p>
            <a:pPr marL="457200" lvl="0" indent="-381000" rtl="0">
              <a:spcBef>
                <a:spcPts val="0"/>
              </a:spcBef>
              <a:buClr>
                <a:srgbClr val="000000"/>
              </a:buClr>
              <a:buSzPct val="100000"/>
              <a:buFont typeface="Times New Roman"/>
              <a:buChar char="●"/>
            </a:pPr>
            <a:r>
              <a:rPr lang="en" sz="2400" b="1">
                <a:solidFill>
                  <a:srgbClr val="000000"/>
                </a:solidFill>
                <a:latin typeface="Times New Roman"/>
                <a:ea typeface="Times New Roman"/>
                <a:cs typeface="Times New Roman"/>
                <a:sym typeface="Times New Roman"/>
              </a:rPr>
              <a:t>Period in which mainly agrarian and rural societies in Europe and America became industrialized and urban.</a:t>
            </a:r>
          </a:p>
          <a:p>
            <a:pPr lvl="0" rtl="0">
              <a:spcBef>
                <a:spcPts val="0"/>
              </a:spcBef>
              <a:buNone/>
            </a:pPr>
            <a:endParaRPr sz="2400" b="1">
              <a:solidFill>
                <a:srgbClr val="000000"/>
              </a:solidFill>
              <a:latin typeface="Times New Roman"/>
              <a:ea typeface="Times New Roman"/>
              <a:cs typeface="Times New Roman"/>
              <a:sym typeface="Times New Roman"/>
            </a:endParaRPr>
          </a:p>
          <a:p>
            <a:pPr marL="457200" lvl="0" indent="-381000" rtl="0">
              <a:spcBef>
                <a:spcPts val="0"/>
              </a:spcBef>
              <a:buClr>
                <a:srgbClr val="000000"/>
              </a:buClr>
              <a:buSzPct val="100000"/>
              <a:buFont typeface="Times New Roman"/>
              <a:buChar char="●"/>
            </a:pPr>
            <a:r>
              <a:rPr lang="en" sz="2400" b="1">
                <a:solidFill>
                  <a:srgbClr val="000000"/>
                </a:solidFill>
                <a:latin typeface="Times New Roman"/>
                <a:ea typeface="Times New Roman"/>
                <a:cs typeface="Times New Roman"/>
                <a:sym typeface="Times New Roman"/>
              </a:rPr>
              <a:t>Machines replaced human labor. </a:t>
            </a:r>
          </a:p>
          <a:p>
            <a:pPr lvl="0" rtl="0">
              <a:spcBef>
                <a:spcPts val="0"/>
              </a:spcBef>
              <a:buNone/>
            </a:pPr>
            <a:endParaRPr sz="2400" b="1">
              <a:solidFill>
                <a:srgbClr val="000000"/>
              </a:solidFill>
              <a:latin typeface="Times New Roman"/>
              <a:ea typeface="Times New Roman"/>
              <a:cs typeface="Times New Roman"/>
              <a:sym typeface="Times New Roman"/>
            </a:endParaRPr>
          </a:p>
          <a:p>
            <a:pPr marL="457200" lvl="0" indent="-381000" rtl="0">
              <a:spcBef>
                <a:spcPts val="0"/>
              </a:spcBef>
              <a:buClr>
                <a:srgbClr val="000000"/>
              </a:buClr>
              <a:buSzPct val="100000"/>
              <a:buFont typeface="Times New Roman"/>
              <a:buChar char="●"/>
            </a:pPr>
            <a:r>
              <a:rPr lang="en" sz="2400" b="1">
                <a:solidFill>
                  <a:srgbClr val="000000"/>
                </a:solidFill>
                <a:latin typeface="Times New Roman"/>
                <a:ea typeface="Times New Roman"/>
                <a:cs typeface="Times New Roman"/>
                <a:sym typeface="Times New Roman"/>
              </a:rPr>
              <a:t>Als improved transportation, banking and communication.</a:t>
            </a:r>
          </a:p>
        </p:txBody>
      </p:sp>
      <p:sp>
        <p:nvSpPr>
          <p:cNvPr id="109" name="Shape 109"/>
          <p:cNvSpPr txBox="1">
            <a:spLocks noGrp="1"/>
          </p:cNvSpPr>
          <p:nvPr>
            <p:ph type="title"/>
          </p:nvPr>
        </p:nvSpPr>
        <p:spPr>
          <a:xfrm>
            <a:off x="457200" y="205978"/>
            <a:ext cx="8229600" cy="994200"/>
          </a:xfrm>
          <a:prstGeom prst="rect">
            <a:avLst/>
          </a:prstGeom>
        </p:spPr>
        <p:txBody>
          <a:bodyPr lIns="91425" tIns="91425" rIns="91425" bIns="91425" anchor="b" anchorCtr="0">
            <a:spAutoFit/>
          </a:bodyPr>
          <a:lstStyle/>
          <a:p>
            <a:pPr lvl="0" rtl="0">
              <a:spcBef>
                <a:spcPts val="0"/>
              </a:spcBef>
              <a:buNone/>
            </a:pPr>
            <a:r>
              <a:rPr lang="en">
                <a:solidFill>
                  <a:schemeClr val="dk2"/>
                </a:solidFill>
              </a:rPr>
              <a:t>Industrial Revolution 1750-1850</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457200" y="1244242"/>
            <a:ext cx="8229600" cy="3630300"/>
          </a:xfrm>
          <a:prstGeom prst="rect">
            <a:avLst/>
          </a:prstGeom>
        </p:spPr>
        <p:txBody>
          <a:bodyPr lIns="91425" tIns="91425" rIns="91425" bIns="91425" anchor="t" anchorCtr="0">
            <a:spAutoFit/>
          </a:bodyPr>
          <a:lstStyle/>
          <a:p>
            <a:pPr marL="457200" lvl="0" indent="-381000" rtl="0">
              <a:spcBef>
                <a:spcPts val="0"/>
              </a:spcBef>
              <a:buClr>
                <a:srgbClr val="000000"/>
              </a:buClr>
              <a:buSzPct val="100000"/>
              <a:buFont typeface="Times New Roman"/>
              <a:buChar char="●"/>
            </a:pPr>
            <a:r>
              <a:rPr lang="en" sz="2400" b="1">
                <a:solidFill>
                  <a:srgbClr val="000000"/>
                </a:solidFill>
                <a:latin typeface="Times New Roman"/>
                <a:ea typeface="Times New Roman"/>
                <a:cs typeface="Times New Roman"/>
                <a:sym typeface="Times New Roman"/>
              </a:rPr>
              <a:t>Relates to AP theme #2 development and interaction of cultures, specifically science and technology, at the time these machines replaced manual labor so they were hundreds of times more efficient than one person doing the task by hand.</a:t>
            </a:r>
          </a:p>
        </p:txBody>
      </p:sp>
      <p:sp>
        <p:nvSpPr>
          <p:cNvPr id="115" name="Shape 115"/>
          <p:cNvSpPr txBox="1">
            <a:spLocks noGrp="1"/>
          </p:cNvSpPr>
          <p:nvPr>
            <p:ph type="title"/>
          </p:nvPr>
        </p:nvSpPr>
        <p:spPr>
          <a:xfrm>
            <a:off x="457200" y="205978"/>
            <a:ext cx="8229600" cy="994200"/>
          </a:xfrm>
          <a:prstGeom prst="rect">
            <a:avLst/>
          </a:prstGeom>
        </p:spPr>
        <p:txBody>
          <a:bodyPr lIns="91425" tIns="91425" rIns="91425" bIns="91425" anchor="b" anchorCtr="0">
            <a:spAutoFit/>
          </a:bodyPr>
          <a:lstStyle/>
          <a:p>
            <a:pPr lvl="0" rtl="0">
              <a:spcBef>
                <a:spcPts val="0"/>
              </a:spcBef>
              <a:buNone/>
            </a:pPr>
            <a:r>
              <a:rPr lang="en"/>
              <a:t>AP Theme: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457200" y="1244242"/>
            <a:ext cx="8229600" cy="3630300"/>
          </a:xfrm>
          <a:prstGeom prst="rect">
            <a:avLst/>
          </a:prstGeom>
        </p:spPr>
        <p:txBody>
          <a:bodyPr lIns="91425" tIns="91425" rIns="91425" bIns="91425" anchor="t" anchorCtr="0">
            <a:spAutoFit/>
          </a:bodyPr>
          <a:lstStyle/>
          <a:p>
            <a:pPr marL="457200" lvl="0" indent="-381000" rtl="0">
              <a:spcBef>
                <a:spcPts val="0"/>
              </a:spcBef>
              <a:buClr>
                <a:srgbClr val="000000"/>
              </a:buClr>
              <a:buSzPct val="100000"/>
              <a:buFont typeface="Times New Roman"/>
              <a:buChar char="●"/>
            </a:pPr>
            <a:r>
              <a:rPr lang="en" sz="2400" b="1">
                <a:solidFill>
                  <a:srgbClr val="000000"/>
                </a:solidFill>
                <a:latin typeface="Times New Roman"/>
                <a:ea typeface="Times New Roman"/>
                <a:cs typeface="Times New Roman"/>
                <a:sym typeface="Times New Roman"/>
              </a:rPr>
              <a:t>For many people the Industrial Revolution meant unemployment. Replaced by machines that could do 10x the work they could for free, people found themselves without work. This also opened up more opportunity for advancement in other fields since the need for factory workers was greatly reduced.</a:t>
            </a:r>
          </a:p>
        </p:txBody>
      </p:sp>
      <p:sp>
        <p:nvSpPr>
          <p:cNvPr id="121" name="Shape 121"/>
          <p:cNvSpPr txBox="1">
            <a:spLocks noGrp="1"/>
          </p:cNvSpPr>
          <p:nvPr>
            <p:ph type="title"/>
          </p:nvPr>
        </p:nvSpPr>
        <p:spPr>
          <a:xfrm>
            <a:off x="457200" y="205978"/>
            <a:ext cx="8229600" cy="994200"/>
          </a:xfrm>
          <a:prstGeom prst="rect">
            <a:avLst/>
          </a:prstGeom>
        </p:spPr>
        <p:txBody>
          <a:bodyPr lIns="91425" tIns="91425" rIns="91425" bIns="91425" anchor="b" anchorCtr="0">
            <a:spAutoFit/>
          </a:bodyPr>
          <a:lstStyle/>
          <a:p>
            <a:pPr lvl="0" rtl="0">
              <a:spcBef>
                <a:spcPts val="0"/>
              </a:spcBef>
              <a:buNone/>
            </a:pPr>
            <a:r>
              <a:rPr lang="en"/>
              <a:t>Historiographical Perspective</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457200" y="1244242"/>
            <a:ext cx="8229600" cy="3630300"/>
          </a:xfrm>
          <a:prstGeom prst="rect">
            <a:avLst/>
          </a:prstGeom>
        </p:spPr>
        <p:txBody>
          <a:bodyPr lIns="91425" tIns="91425" rIns="91425" bIns="91425" anchor="t" anchorCtr="0">
            <a:spAutoFit/>
          </a:bodyPr>
          <a:lstStyle/>
          <a:p>
            <a:pPr lvl="0" rtl="0">
              <a:spcBef>
                <a:spcPts val="0"/>
              </a:spcBef>
              <a:buNone/>
            </a:pPr>
            <a:endParaRPr/>
          </a:p>
          <a:p>
            <a:pPr lvl="0" rtl="0">
              <a:spcBef>
                <a:spcPts val="0"/>
              </a:spcBef>
              <a:buNone/>
            </a:pPr>
            <a:endParaRPr/>
          </a:p>
        </p:txBody>
      </p:sp>
      <p:sp>
        <p:nvSpPr>
          <p:cNvPr id="127" name="Shape 127"/>
          <p:cNvSpPr txBox="1">
            <a:spLocks noGrp="1"/>
          </p:cNvSpPr>
          <p:nvPr>
            <p:ph type="title"/>
          </p:nvPr>
        </p:nvSpPr>
        <p:spPr>
          <a:xfrm>
            <a:off x="457200" y="205978"/>
            <a:ext cx="8229600" cy="994200"/>
          </a:xfrm>
          <a:prstGeom prst="rect">
            <a:avLst/>
          </a:prstGeom>
        </p:spPr>
        <p:txBody>
          <a:bodyPr lIns="91425" tIns="91425" rIns="91425" bIns="91425" anchor="b" anchorCtr="0">
            <a:spAutoFit/>
          </a:bodyPr>
          <a:lstStyle/>
          <a:p>
            <a:pPr lvl="0" rtl="0">
              <a:spcBef>
                <a:spcPts val="0"/>
              </a:spcBef>
              <a:buNone/>
            </a:pPr>
            <a:r>
              <a:rPr lang="en"/>
              <a:t>Information Revolution</a:t>
            </a:r>
          </a:p>
        </p:txBody>
      </p:sp>
      <p:pic>
        <p:nvPicPr>
          <p:cNvPr id="128" name="Shape 128"/>
          <p:cNvPicPr preferRelativeResize="0"/>
          <p:nvPr/>
        </p:nvPicPr>
        <p:blipFill>
          <a:blip r:embed="rId3">
            <a:alphaModFix/>
          </a:blip>
          <a:stretch>
            <a:fillRect/>
          </a:stretch>
        </p:blipFill>
        <p:spPr>
          <a:xfrm>
            <a:off x="457200" y="1728225"/>
            <a:ext cx="3960399" cy="2970299"/>
          </a:xfrm>
          <a:prstGeom prst="rect">
            <a:avLst/>
          </a:prstGeom>
          <a:noFill/>
          <a:ln>
            <a:noFill/>
          </a:ln>
        </p:spPr>
      </p:pic>
      <p:pic>
        <p:nvPicPr>
          <p:cNvPr id="129" name="Shape 129"/>
          <p:cNvPicPr preferRelativeResize="0"/>
          <p:nvPr/>
        </p:nvPicPr>
        <p:blipFill>
          <a:blip r:embed="rId4">
            <a:alphaModFix/>
          </a:blip>
          <a:stretch>
            <a:fillRect/>
          </a:stretch>
        </p:blipFill>
        <p:spPr>
          <a:xfrm>
            <a:off x="4971900" y="1556400"/>
            <a:ext cx="3067050" cy="34290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457200" y="1244242"/>
            <a:ext cx="8229600" cy="3630300"/>
          </a:xfrm>
          <a:prstGeom prst="rect">
            <a:avLst/>
          </a:prstGeom>
        </p:spPr>
        <p:txBody>
          <a:bodyPr lIns="91425" tIns="91425" rIns="91425" bIns="91425" anchor="t" anchorCtr="0">
            <a:spAutoFit/>
          </a:bodyPr>
          <a:lstStyle/>
          <a:p>
            <a:pPr marL="457200" lvl="0" indent="-393700" rtl="0">
              <a:spcBef>
                <a:spcPts val="0"/>
              </a:spcBef>
              <a:buClr>
                <a:srgbClr val="000000"/>
              </a:buClr>
              <a:buSzPct val="100000"/>
              <a:buFont typeface="Arial"/>
              <a:buChar char="●"/>
            </a:pPr>
            <a:r>
              <a:rPr lang="en" sz="2600" b="1">
                <a:solidFill>
                  <a:srgbClr val="000000"/>
                </a:solidFill>
              </a:rPr>
              <a:t>Started with the invention of the computer chip</a:t>
            </a:r>
          </a:p>
          <a:p>
            <a:pPr marL="457200" lvl="0" indent="-393700" rtl="0">
              <a:spcBef>
                <a:spcPts val="0"/>
              </a:spcBef>
              <a:buClr>
                <a:srgbClr val="000000"/>
              </a:buClr>
              <a:buSzPct val="100000"/>
              <a:buFont typeface="Arial"/>
              <a:buChar char="●"/>
            </a:pPr>
            <a:r>
              <a:rPr lang="en" sz="2600" b="1">
                <a:solidFill>
                  <a:srgbClr val="000000"/>
                </a:solidFill>
              </a:rPr>
              <a:t>Dramatic changes of jobs using high levels of technology- service jobs</a:t>
            </a:r>
          </a:p>
          <a:p>
            <a:pPr marL="457200" lvl="0" indent="-393700" rtl="0">
              <a:spcBef>
                <a:spcPts val="0"/>
              </a:spcBef>
              <a:buClr>
                <a:srgbClr val="000000"/>
              </a:buClr>
              <a:buSzPct val="100000"/>
              <a:buFont typeface="Arial"/>
              <a:buChar char="●"/>
            </a:pPr>
            <a:r>
              <a:rPr lang="en" sz="2600" b="1">
                <a:solidFill>
                  <a:srgbClr val="000000"/>
                </a:solidFill>
              </a:rPr>
              <a:t>New technology provides more information faster and more efficiently</a:t>
            </a:r>
          </a:p>
          <a:p>
            <a:pPr marL="457200" lvl="0" indent="-393700" rtl="0">
              <a:spcBef>
                <a:spcPts val="0"/>
              </a:spcBef>
              <a:buClr>
                <a:srgbClr val="000000"/>
              </a:buClr>
              <a:buSzPct val="100000"/>
              <a:buFont typeface="Arial"/>
              <a:buChar char="●"/>
            </a:pPr>
            <a:r>
              <a:rPr lang="en" sz="2600" b="1">
                <a:solidFill>
                  <a:srgbClr val="000000"/>
                </a:solidFill>
              </a:rPr>
              <a:t>This new technology controls and connects the world- the internet</a:t>
            </a:r>
          </a:p>
          <a:p>
            <a:pPr marL="457200" lvl="0" indent="-393700" rtl="0">
              <a:spcBef>
                <a:spcPts val="0"/>
              </a:spcBef>
              <a:buClr>
                <a:srgbClr val="000000"/>
              </a:buClr>
              <a:buSzPct val="100000"/>
              <a:buFont typeface="Arial"/>
              <a:buChar char="●"/>
            </a:pPr>
            <a:r>
              <a:rPr lang="en" sz="2600" b="1">
                <a:solidFill>
                  <a:srgbClr val="000000"/>
                </a:solidFill>
              </a:rPr>
              <a:t>Changes socially, economically, politically, medically, and in culture</a:t>
            </a:r>
          </a:p>
        </p:txBody>
      </p:sp>
      <p:sp>
        <p:nvSpPr>
          <p:cNvPr id="135" name="Shape 135"/>
          <p:cNvSpPr txBox="1">
            <a:spLocks noGrp="1"/>
          </p:cNvSpPr>
          <p:nvPr>
            <p:ph type="title"/>
          </p:nvPr>
        </p:nvSpPr>
        <p:spPr>
          <a:xfrm>
            <a:off x="457200" y="358378"/>
            <a:ext cx="8229600" cy="994200"/>
          </a:xfrm>
          <a:prstGeom prst="rect">
            <a:avLst/>
          </a:prstGeom>
        </p:spPr>
        <p:txBody>
          <a:bodyPr lIns="91425" tIns="91425" rIns="91425" bIns="91425" anchor="b" anchorCtr="0">
            <a:spAutoFit/>
          </a:bodyPr>
          <a:lstStyle/>
          <a:p>
            <a:pPr>
              <a:spcBef>
                <a:spcPts val="0"/>
              </a:spcBef>
              <a:buNone/>
            </a:pPr>
            <a:r>
              <a:rPr lang="en"/>
              <a:t>Information Revolution 1950-PRESENT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457200" y="1244242"/>
            <a:ext cx="8229600" cy="3630300"/>
          </a:xfrm>
          <a:prstGeom prst="rect">
            <a:avLst/>
          </a:prstGeom>
        </p:spPr>
        <p:txBody>
          <a:bodyPr lIns="91425" tIns="91425" rIns="91425" bIns="91425" anchor="t" anchorCtr="0">
            <a:spAutoFit/>
          </a:bodyPr>
          <a:lstStyle/>
          <a:p>
            <a:pPr marL="457200" lvl="0" indent="-431800" rtl="0">
              <a:spcBef>
                <a:spcPts val="0"/>
              </a:spcBef>
              <a:buClr>
                <a:srgbClr val="000000"/>
              </a:buClr>
              <a:buSzPct val="100000"/>
              <a:buFont typeface="Trebuchet MS"/>
              <a:buChar char="●"/>
            </a:pPr>
            <a:r>
              <a:rPr lang="en" b="1">
                <a:solidFill>
                  <a:srgbClr val="000000"/>
                </a:solidFill>
              </a:rPr>
              <a:t>A</a:t>
            </a:r>
            <a:r>
              <a:rPr lang="en" sz="3000" b="1">
                <a:solidFill>
                  <a:srgbClr val="000000"/>
                </a:solidFill>
              </a:rPr>
              <a:t> revolution driven by the Internet </a:t>
            </a:r>
          </a:p>
          <a:p>
            <a:pPr marL="457200" lvl="0" indent="-419100" rtl="0">
              <a:spcBef>
                <a:spcPts val="0"/>
              </a:spcBef>
              <a:buClr>
                <a:srgbClr val="000000"/>
              </a:buClr>
              <a:buSzPct val="100000"/>
              <a:buFont typeface="Trebuchet MS"/>
              <a:buChar char="●"/>
            </a:pPr>
            <a:r>
              <a:rPr lang="en" sz="3000" b="1">
                <a:solidFill>
                  <a:srgbClr val="000000"/>
                </a:solidFill>
              </a:rPr>
              <a:t>Many young people used social media to promote their stance</a:t>
            </a:r>
          </a:p>
          <a:p>
            <a:pPr marL="457200" lvl="0" indent="-419100" rtl="0">
              <a:spcBef>
                <a:spcPts val="0"/>
              </a:spcBef>
              <a:buClr>
                <a:srgbClr val="000000"/>
              </a:buClr>
              <a:buSzPct val="100000"/>
              <a:buFont typeface="Trebuchet MS"/>
              <a:buChar char="●"/>
            </a:pPr>
            <a:r>
              <a:rPr lang="en" sz="3000" b="1">
                <a:solidFill>
                  <a:srgbClr val="000000"/>
                </a:solidFill>
              </a:rPr>
              <a:t>Wanted democracy throughout the Middle East</a:t>
            </a:r>
          </a:p>
          <a:p>
            <a:pPr marL="457200" lvl="0" indent="-419100" rtl="0">
              <a:spcBef>
                <a:spcPts val="0"/>
              </a:spcBef>
              <a:buClr>
                <a:srgbClr val="000000"/>
              </a:buClr>
              <a:buSzPct val="100000"/>
              <a:buFont typeface="Trebuchet MS"/>
              <a:buChar char="●"/>
            </a:pPr>
            <a:r>
              <a:rPr lang="en" sz="3000" b="1">
                <a:solidFill>
                  <a:srgbClr val="000000"/>
                </a:solidFill>
              </a:rPr>
              <a:t>These revolutions were spread and gained support with the aid of social media</a:t>
            </a:r>
          </a:p>
          <a:p>
            <a:pPr marL="457200" lvl="0" indent="-419100" rtl="0">
              <a:spcBef>
                <a:spcPts val="0"/>
              </a:spcBef>
              <a:buClr>
                <a:srgbClr val="000000"/>
              </a:buClr>
              <a:buSzPct val="100000"/>
              <a:buFont typeface="Trebuchet MS"/>
              <a:buChar char="●"/>
            </a:pPr>
            <a:r>
              <a:rPr lang="en" sz="3000" b="1">
                <a:solidFill>
                  <a:srgbClr val="000000"/>
                </a:solidFill>
              </a:rPr>
              <a:t>“Technology Generation”- agency</a:t>
            </a:r>
          </a:p>
        </p:txBody>
      </p:sp>
      <p:sp>
        <p:nvSpPr>
          <p:cNvPr id="141" name="Shape 141"/>
          <p:cNvSpPr txBox="1">
            <a:spLocks noGrp="1"/>
          </p:cNvSpPr>
          <p:nvPr>
            <p:ph type="title"/>
          </p:nvPr>
        </p:nvSpPr>
        <p:spPr>
          <a:xfrm>
            <a:off x="457200" y="205978"/>
            <a:ext cx="8229600" cy="994200"/>
          </a:xfrm>
          <a:prstGeom prst="rect">
            <a:avLst/>
          </a:prstGeom>
        </p:spPr>
        <p:txBody>
          <a:bodyPr lIns="91425" tIns="91425" rIns="91425" bIns="91425" anchor="b" anchorCtr="0">
            <a:spAutoFit/>
          </a:bodyPr>
          <a:lstStyle/>
          <a:p>
            <a:pPr lvl="0" rtl="0">
              <a:spcBef>
                <a:spcPts val="0"/>
              </a:spcBef>
              <a:buNone/>
            </a:pPr>
            <a:r>
              <a:rPr lang="en">
                <a:solidFill>
                  <a:schemeClr val="dk2"/>
                </a:solidFill>
              </a:rPr>
              <a:t>Arab Spring 2010-Present</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457200" y="1045192"/>
            <a:ext cx="8229600" cy="3630300"/>
          </a:xfrm>
          <a:prstGeom prst="rect">
            <a:avLst/>
          </a:prstGeom>
        </p:spPr>
        <p:txBody>
          <a:bodyPr lIns="91425" tIns="91425" rIns="91425" bIns="91425" anchor="t" anchorCtr="0">
            <a:spAutoFit/>
          </a:bodyPr>
          <a:lstStyle/>
          <a:p>
            <a:pPr lvl="0" rtl="0">
              <a:spcBef>
                <a:spcPts val="0"/>
              </a:spcBef>
              <a:buNone/>
            </a:pPr>
            <a:r>
              <a:rPr lang="en" sz="2800" b="1">
                <a:solidFill>
                  <a:srgbClr val="000000"/>
                </a:solidFill>
              </a:rPr>
              <a:t>AP Theme 2- Development and interaction of cultures</a:t>
            </a:r>
          </a:p>
          <a:p>
            <a:pPr marL="457200" lvl="0" indent="0" rtl="0">
              <a:spcBef>
                <a:spcPts val="0"/>
              </a:spcBef>
              <a:buNone/>
            </a:pPr>
            <a:r>
              <a:rPr lang="en" sz="2800" b="1">
                <a:solidFill>
                  <a:srgbClr val="000000"/>
                </a:solidFill>
              </a:rPr>
              <a:t>-Science and Technology</a:t>
            </a:r>
          </a:p>
          <a:p>
            <a:pPr marL="0" indent="0" rtl="0">
              <a:spcBef>
                <a:spcPts val="0"/>
              </a:spcBef>
              <a:buNone/>
            </a:pPr>
            <a:r>
              <a:rPr lang="en" sz="2800" b="1">
                <a:solidFill>
                  <a:srgbClr val="000000"/>
                </a:solidFill>
              </a:rPr>
              <a:t>AP Theme 3- State-building and forms of government</a:t>
            </a:r>
          </a:p>
          <a:p>
            <a:pPr marL="0" indent="0" rtl="0">
              <a:spcBef>
                <a:spcPts val="0"/>
              </a:spcBef>
              <a:buNone/>
            </a:pPr>
            <a:r>
              <a:rPr lang="en" sz="2800" b="1">
                <a:solidFill>
                  <a:srgbClr val="000000"/>
                </a:solidFill>
              </a:rPr>
              <a:t>	-Revolts and Revolutions</a:t>
            </a:r>
          </a:p>
          <a:p>
            <a:pPr marL="0" indent="0" rtl="0">
              <a:spcBef>
                <a:spcPts val="0"/>
              </a:spcBef>
              <a:buNone/>
            </a:pPr>
            <a:r>
              <a:rPr lang="en" sz="2800" b="1">
                <a:solidFill>
                  <a:srgbClr val="000000"/>
                </a:solidFill>
              </a:rPr>
              <a:t>AP Theme 5- Development and transformation of social structures</a:t>
            </a:r>
          </a:p>
          <a:p>
            <a:pPr marL="0" lvl="0" indent="0" rtl="0">
              <a:spcBef>
                <a:spcPts val="0"/>
              </a:spcBef>
              <a:buNone/>
            </a:pPr>
            <a:r>
              <a:rPr lang="en" sz="2800" b="1">
                <a:solidFill>
                  <a:srgbClr val="000000"/>
                </a:solidFill>
              </a:rPr>
              <a:t>	-Social and economic classes</a:t>
            </a:r>
          </a:p>
        </p:txBody>
      </p:sp>
      <p:sp>
        <p:nvSpPr>
          <p:cNvPr id="147" name="Shape 147"/>
          <p:cNvSpPr txBox="1">
            <a:spLocks noGrp="1"/>
          </p:cNvSpPr>
          <p:nvPr>
            <p:ph type="title"/>
          </p:nvPr>
        </p:nvSpPr>
        <p:spPr>
          <a:xfrm>
            <a:off x="457200" y="143778"/>
            <a:ext cx="8229600" cy="994200"/>
          </a:xfrm>
          <a:prstGeom prst="rect">
            <a:avLst/>
          </a:prstGeom>
        </p:spPr>
        <p:txBody>
          <a:bodyPr lIns="91425" tIns="91425" rIns="91425" bIns="91425" anchor="b" anchorCtr="0">
            <a:spAutoFit/>
          </a:bodyPr>
          <a:lstStyle/>
          <a:p>
            <a:pPr lvl="0" rtl="0">
              <a:spcBef>
                <a:spcPts val="0"/>
              </a:spcBef>
              <a:buNone/>
            </a:pPr>
            <a:r>
              <a:rPr lang="en"/>
              <a:t>AP Theme: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457200" y="1244242"/>
            <a:ext cx="8229600" cy="3630300"/>
          </a:xfrm>
          <a:prstGeom prst="rect">
            <a:avLst/>
          </a:prstGeom>
        </p:spPr>
        <p:txBody>
          <a:bodyPr lIns="91425" tIns="91425" rIns="91425" bIns="91425" anchor="t" anchorCtr="0">
            <a:spAutoFit/>
          </a:bodyPr>
          <a:lstStyle/>
          <a:p>
            <a:pPr marL="457200" lvl="0" indent="-381000" rtl="0">
              <a:spcBef>
                <a:spcPts val="0"/>
              </a:spcBef>
              <a:buClr>
                <a:srgbClr val="000000"/>
              </a:buClr>
              <a:buSzPct val="100000"/>
              <a:buFont typeface="Trebuchet MS"/>
              <a:buChar char="●"/>
            </a:pPr>
            <a:r>
              <a:rPr lang="en" sz="2400" b="1">
                <a:solidFill>
                  <a:srgbClr val="000000"/>
                </a:solidFill>
              </a:rPr>
              <a:t>Created the Arab Spring Revolutions throughout the Middle East-agency</a:t>
            </a:r>
          </a:p>
          <a:p>
            <a:pPr lvl="0" rtl="0">
              <a:spcBef>
                <a:spcPts val="0"/>
              </a:spcBef>
              <a:buNone/>
            </a:pPr>
            <a:endParaRPr sz="2400" b="1">
              <a:solidFill>
                <a:srgbClr val="000000"/>
              </a:solidFill>
            </a:endParaRPr>
          </a:p>
          <a:p>
            <a:pPr marL="457200" lvl="0" indent="-381000" rtl="0">
              <a:spcBef>
                <a:spcPts val="0"/>
              </a:spcBef>
              <a:buClr>
                <a:srgbClr val="000000"/>
              </a:buClr>
              <a:buSzPct val="100000"/>
              <a:buFont typeface="Trebuchet MS"/>
              <a:buChar char="●"/>
            </a:pPr>
            <a:r>
              <a:rPr lang="en" sz="2400" b="1">
                <a:solidFill>
                  <a:srgbClr val="000000"/>
                </a:solidFill>
              </a:rPr>
              <a:t>Advanced technology- medically, militarily, socially, economically, and politically</a:t>
            </a:r>
          </a:p>
          <a:p>
            <a:pPr lvl="0" rtl="0">
              <a:spcBef>
                <a:spcPts val="0"/>
              </a:spcBef>
              <a:buNone/>
            </a:pPr>
            <a:endParaRPr sz="2400" b="1">
              <a:solidFill>
                <a:srgbClr val="000000"/>
              </a:solidFill>
            </a:endParaRPr>
          </a:p>
          <a:p>
            <a:pPr marL="457200" lvl="0" indent="-381000" rtl="0">
              <a:spcBef>
                <a:spcPts val="0"/>
              </a:spcBef>
              <a:buClr>
                <a:srgbClr val="000000"/>
              </a:buClr>
              <a:buSzPct val="100000"/>
              <a:buFont typeface="Trebuchet MS"/>
              <a:buChar char="●"/>
            </a:pPr>
            <a:r>
              <a:rPr lang="en" sz="2400" b="1">
                <a:solidFill>
                  <a:srgbClr val="000000"/>
                </a:solidFill>
              </a:rPr>
              <a:t>Connects the world through the internet</a:t>
            </a:r>
          </a:p>
          <a:p>
            <a:pPr lvl="0" rtl="0">
              <a:spcBef>
                <a:spcPts val="0"/>
              </a:spcBef>
              <a:buNone/>
            </a:pPr>
            <a:endParaRPr sz="2400" b="1">
              <a:solidFill>
                <a:srgbClr val="000000"/>
              </a:solidFill>
            </a:endParaRPr>
          </a:p>
          <a:p>
            <a:pPr marL="457200" lvl="0" indent="-381000" rtl="0">
              <a:spcBef>
                <a:spcPts val="0"/>
              </a:spcBef>
              <a:buClr>
                <a:srgbClr val="000000"/>
              </a:buClr>
              <a:buSzPct val="100000"/>
              <a:buFont typeface="Trebuchet MS"/>
              <a:buChar char="●"/>
            </a:pPr>
            <a:r>
              <a:rPr lang="en" sz="2400" b="1">
                <a:solidFill>
                  <a:srgbClr val="000000"/>
                </a:solidFill>
              </a:rPr>
              <a:t>More service jobs than manufacturing jobs</a:t>
            </a:r>
          </a:p>
          <a:p>
            <a:pPr lvl="0" rtl="0">
              <a:spcBef>
                <a:spcPts val="0"/>
              </a:spcBef>
              <a:buNone/>
            </a:pPr>
            <a:endParaRPr sz="2400" b="1"/>
          </a:p>
        </p:txBody>
      </p:sp>
      <p:sp>
        <p:nvSpPr>
          <p:cNvPr id="153" name="Shape 153"/>
          <p:cNvSpPr txBox="1">
            <a:spLocks noGrp="1"/>
          </p:cNvSpPr>
          <p:nvPr>
            <p:ph type="title"/>
          </p:nvPr>
        </p:nvSpPr>
        <p:spPr>
          <a:xfrm>
            <a:off x="457200" y="205978"/>
            <a:ext cx="8229600" cy="994200"/>
          </a:xfrm>
          <a:prstGeom prst="rect">
            <a:avLst/>
          </a:prstGeom>
        </p:spPr>
        <p:txBody>
          <a:bodyPr lIns="91425" tIns="91425" rIns="91425" bIns="91425" anchor="b" anchorCtr="0">
            <a:spAutoFit/>
          </a:bodyPr>
          <a:lstStyle/>
          <a:p>
            <a:pPr lvl="0" rtl="0">
              <a:spcBef>
                <a:spcPts val="0"/>
              </a:spcBef>
              <a:buNone/>
            </a:pPr>
            <a:r>
              <a:rPr lang="en"/>
              <a:t>Historiographical Perspective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1828788" y="4025503"/>
            <a:ext cx="5486399" cy="603599"/>
          </a:xfrm>
          <a:prstGeom prst="rect">
            <a:avLst/>
          </a:prstGeom>
        </p:spPr>
        <p:txBody>
          <a:bodyPr lIns="91425" tIns="91425" rIns="91425" bIns="91425" anchor="ctr" anchorCtr="0">
            <a:spAutoFit/>
          </a:bodyPr>
          <a:lstStyle/>
          <a:p>
            <a:pPr lvl="0" rtl="0">
              <a:spcBef>
                <a:spcPts val="0"/>
              </a:spcBef>
              <a:buNone/>
            </a:pPr>
            <a:endParaRPr/>
          </a:p>
          <a:p>
            <a:pPr lvl="0" rtl="0">
              <a:spcBef>
                <a:spcPts val="0"/>
              </a:spcBef>
              <a:buNone/>
            </a:pPr>
            <a:endParaRPr/>
          </a:p>
        </p:txBody>
      </p:sp>
      <p:sp>
        <p:nvSpPr>
          <p:cNvPr id="159" name="Shape 159"/>
          <p:cNvSpPr txBox="1">
            <a:spLocks noGrp="1"/>
          </p:cNvSpPr>
          <p:nvPr>
            <p:ph type="title"/>
          </p:nvPr>
        </p:nvSpPr>
        <p:spPr>
          <a:xfrm>
            <a:off x="457200" y="205978"/>
            <a:ext cx="8229600" cy="994200"/>
          </a:xfrm>
          <a:prstGeom prst="rect">
            <a:avLst/>
          </a:prstGeom>
          <a:noFill/>
          <a:ln>
            <a:noFill/>
          </a:ln>
        </p:spPr>
        <p:txBody>
          <a:bodyPr lIns="91425" tIns="91425" rIns="91425" bIns="91425" anchor="b" anchorCtr="0">
            <a:spAutoFit/>
          </a:bodyPr>
          <a:lstStyle/>
          <a:p>
            <a:pPr lvl="0" rtl="0">
              <a:spcBef>
                <a:spcPts val="0"/>
              </a:spcBef>
              <a:buNone/>
            </a:pPr>
            <a:r>
              <a:rPr lang="en"/>
              <a:t>Post-Industrial Revolution </a:t>
            </a:r>
          </a:p>
        </p:txBody>
      </p:sp>
      <p:pic>
        <p:nvPicPr>
          <p:cNvPr id="160" name="Shape 160"/>
          <p:cNvPicPr preferRelativeResize="0"/>
          <p:nvPr/>
        </p:nvPicPr>
        <p:blipFill>
          <a:blip r:embed="rId3">
            <a:alphaModFix/>
          </a:blip>
          <a:stretch>
            <a:fillRect/>
          </a:stretch>
        </p:blipFill>
        <p:spPr>
          <a:xfrm>
            <a:off x="208150" y="2025025"/>
            <a:ext cx="2754475" cy="2065850"/>
          </a:xfrm>
          <a:prstGeom prst="rect">
            <a:avLst/>
          </a:prstGeom>
          <a:noFill/>
          <a:ln>
            <a:noFill/>
          </a:ln>
        </p:spPr>
      </p:pic>
      <p:pic>
        <p:nvPicPr>
          <p:cNvPr id="161" name="Shape 161"/>
          <p:cNvPicPr preferRelativeResize="0"/>
          <p:nvPr/>
        </p:nvPicPr>
        <p:blipFill>
          <a:blip r:embed="rId4">
            <a:alphaModFix/>
          </a:blip>
          <a:stretch>
            <a:fillRect/>
          </a:stretch>
        </p:blipFill>
        <p:spPr>
          <a:xfrm>
            <a:off x="5560600" y="1734812"/>
            <a:ext cx="3190450" cy="2646274"/>
          </a:xfrm>
          <a:prstGeom prst="rect">
            <a:avLst/>
          </a:prstGeom>
          <a:noFill/>
          <a:ln>
            <a:noFill/>
          </a:ln>
        </p:spPr>
      </p:pic>
      <p:pic>
        <p:nvPicPr>
          <p:cNvPr id="162" name="Shape 162"/>
          <p:cNvPicPr preferRelativeResize="0"/>
          <p:nvPr/>
        </p:nvPicPr>
        <p:blipFill>
          <a:blip r:embed="rId5">
            <a:alphaModFix/>
          </a:blip>
          <a:stretch>
            <a:fillRect/>
          </a:stretch>
        </p:blipFill>
        <p:spPr>
          <a:xfrm>
            <a:off x="3157225" y="1281175"/>
            <a:ext cx="2313650" cy="355355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457200" y="1244242"/>
            <a:ext cx="8229600" cy="3630300"/>
          </a:xfrm>
          <a:prstGeom prst="rect">
            <a:avLst/>
          </a:prstGeom>
        </p:spPr>
        <p:txBody>
          <a:bodyPr lIns="91425" tIns="91425" rIns="91425" bIns="91425" anchor="t" anchorCtr="0">
            <a:spAutoFit/>
          </a:bodyPr>
          <a:lstStyle/>
          <a:p>
            <a:pPr lvl="0" rtl="0">
              <a:spcBef>
                <a:spcPts val="0"/>
              </a:spcBef>
              <a:buNone/>
            </a:pPr>
            <a:endParaRPr/>
          </a:p>
          <a:p>
            <a:pPr lvl="0">
              <a:spcBef>
                <a:spcPts val="0"/>
              </a:spcBef>
              <a:buNone/>
            </a:pPr>
            <a:endParaRPr/>
          </a:p>
        </p:txBody>
      </p:sp>
      <p:sp>
        <p:nvSpPr>
          <p:cNvPr id="49" name="Shape 49"/>
          <p:cNvSpPr txBox="1">
            <a:spLocks noGrp="1"/>
          </p:cNvSpPr>
          <p:nvPr>
            <p:ph type="title"/>
          </p:nvPr>
        </p:nvSpPr>
        <p:spPr>
          <a:xfrm>
            <a:off x="457200" y="205978"/>
            <a:ext cx="8229600" cy="994200"/>
          </a:xfrm>
          <a:prstGeom prst="rect">
            <a:avLst/>
          </a:prstGeom>
        </p:spPr>
        <p:txBody>
          <a:bodyPr lIns="91425" tIns="91425" rIns="91425" bIns="91425" anchor="b" anchorCtr="0">
            <a:spAutoFit/>
          </a:bodyPr>
          <a:lstStyle/>
          <a:p>
            <a:pPr>
              <a:spcBef>
                <a:spcPts val="0"/>
              </a:spcBef>
              <a:buNone/>
            </a:pPr>
            <a:r>
              <a:rPr lang="en"/>
              <a:t>Agricultural Revolution </a:t>
            </a:r>
          </a:p>
        </p:txBody>
      </p:sp>
      <p:pic>
        <p:nvPicPr>
          <p:cNvPr id="50" name="Shape 50"/>
          <p:cNvPicPr preferRelativeResize="0"/>
          <p:nvPr/>
        </p:nvPicPr>
        <p:blipFill>
          <a:blip r:embed="rId3">
            <a:alphaModFix/>
          </a:blip>
          <a:stretch>
            <a:fillRect/>
          </a:stretch>
        </p:blipFill>
        <p:spPr>
          <a:xfrm>
            <a:off x="187900" y="1951987"/>
            <a:ext cx="4485399" cy="2511825"/>
          </a:xfrm>
          <a:prstGeom prst="rect">
            <a:avLst/>
          </a:prstGeom>
          <a:noFill/>
          <a:ln>
            <a:noFill/>
          </a:ln>
        </p:spPr>
      </p:pic>
      <p:pic>
        <p:nvPicPr>
          <p:cNvPr id="51" name="Shape 51"/>
          <p:cNvPicPr preferRelativeResize="0"/>
          <p:nvPr/>
        </p:nvPicPr>
        <p:blipFill>
          <a:blip r:embed="rId4">
            <a:alphaModFix/>
          </a:blip>
          <a:stretch>
            <a:fillRect/>
          </a:stretch>
        </p:blipFill>
        <p:spPr>
          <a:xfrm>
            <a:off x="4846550" y="1694225"/>
            <a:ext cx="4067200" cy="3180325"/>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457200" y="634651"/>
            <a:ext cx="8229600" cy="4302899"/>
          </a:xfrm>
          <a:prstGeom prst="rect">
            <a:avLst/>
          </a:prstGeom>
        </p:spPr>
        <p:txBody>
          <a:bodyPr lIns="91425" tIns="91425" rIns="91425" bIns="91425" anchor="t" anchorCtr="0">
            <a:spAutoFit/>
          </a:bodyPr>
          <a:lstStyle/>
          <a:p>
            <a:pPr marL="457200" lvl="0" indent="-368300" rtl="0">
              <a:spcBef>
                <a:spcPts val="0"/>
              </a:spcBef>
              <a:buClr>
                <a:srgbClr val="000000"/>
              </a:buClr>
              <a:buSzPct val="100000"/>
              <a:buFont typeface="Arial"/>
              <a:buChar char="●"/>
            </a:pPr>
            <a:r>
              <a:rPr lang="en" sz="2200" b="1">
                <a:solidFill>
                  <a:srgbClr val="000000"/>
                </a:solidFill>
                <a:latin typeface="Times New Roman"/>
                <a:ea typeface="Times New Roman"/>
                <a:cs typeface="Times New Roman"/>
                <a:sym typeface="Times New Roman"/>
              </a:rPr>
              <a:t>A postindustrial society is a society dominated by information, services, and high technology than the production of goods.</a:t>
            </a:r>
          </a:p>
          <a:p>
            <a:pPr lvl="0" rtl="0">
              <a:spcBef>
                <a:spcPts val="0"/>
              </a:spcBef>
              <a:buNone/>
            </a:pPr>
            <a:endParaRPr sz="2200" b="1">
              <a:solidFill>
                <a:srgbClr val="000000"/>
              </a:solidFill>
              <a:latin typeface="Times New Roman"/>
              <a:ea typeface="Times New Roman"/>
              <a:cs typeface="Times New Roman"/>
              <a:sym typeface="Times New Roman"/>
            </a:endParaRPr>
          </a:p>
          <a:p>
            <a:pPr marL="457200" lvl="0" indent="-368300" rtl="0">
              <a:spcBef>
                <a:spcPts val="0"/>
              </a:spcBef>
              <a:buClr>
                <a:srgbClr val="000000"/>
              </a:buClr>
              <a:buSzPct val="100000"/>
              <a:buFont typeface="Arial"/>
              <a:buChar char="●"/>
            </a:pPr>
            <a:r>
              <a:rPr lang="en" sz="2200" b="1">
                <a:solidFill>
                  <a:srgbClr val="000000"/>
                </a:solidFill>
                <a:latin typeface="Times New Roman"/>
                <a:ea typeface="Times New Roman"/>
                <a:cs typeface="Times New Roman"/>
                <a:sym typeface="Times New Roman"/>
              </a:rPr>
              <a:t>The term Post-Industrial came from a book named </a:t>
            </a:r>
            <a:r>
              <a:rPr lang="en" sz="2200" b="1" i="1">
                <a:solidFill>
                  <a:srgbClr val="000000"/>
                </a:solidFill>
                <a:latin typeface="Times New Roman"/>
                <a:ea typeface="Times New Roman"/>
                <a:cs typeface="Times New Roman"/>
                <a:sym typeface="Times New Roman"/>
              </a:rPr>
              <a:t>The Coming of Post-Industrial Society</a:t>
            </a:r>
            <a:r>
              <a:rPr lang="en" sz="2200" b="1">
                <a:solidFill>
                  <a:srgbClr val="000000"/>
                </a:solidFill>
                <a:latin typeface="Times New Roman"/>
                <a:ea typeface="Times New Roman"/>
                <a:cs typeface="Times New Roman"/>
                <a:sym typeface="Times New Roman"/>
              </a:rPr>
              <a:t> by Daniel Bell</a:t>
            </a:r>
          </a:p>
          <a:p>
            <a:pPr lvl="0" rtl="0">
              <a:spcBef>
                <a:spcPts val="0"/>
              </a:spcBef>
              <a:buNone/>
            </a:pPr>
            <a:endParaRPr sz="2200" b="1">
              <a:solidFill>
                <a:srgbClr val="000000"/>
              </a:solidFill>
              <a:latin typeface="Times New Roman"/>
              <a:ea typeface="Times New Roman"/>
              <a:cs typeface="Times New Roman"/>
              <a:sym typeface="Times New Roman"/>
            </a:endParaRPr>
          </a:p>
          <a:p>
            <a:pPr marL="457200" lvl="0" indent="-368300" rtl="0">
              <a:spcBef>
                <a:spcPts val="0"/>
              </a:spcBef>
              <a:buClr>
                <a:srgbClr val="000000"/>
              </a:buClr>
              <a:buSzPct val="100000"/>
              <a:buFont typeface="Arial"/>
              <a:buChar char="●"/>
            </a:pPr>
            <a:r>
              <a:rPr lang="en" sz="2200" b="1">
                <a:solidFill>
                  <a:srgbClr val="000000"/>
                </a:solidFill>
                <a:latin typeface="Times New Roman"/>
                <a:ea typeface="Times New Roman"/>
                <a:cs typeface="Times New Roman"/>
                <a:sym typeface="Times New Roman"/>
              </a:rPr>
              <a:t>The U.S. is the first country to have over half of its workforce employed in service industries; which include: government, research, education, health, sales, law, banking, and so on.</a:t>
            </a:r>
          </a:p>
          <a:p>
            <a:pPr lvl="0" rtl="0">
              <a:spcBef>
                <a:spcPts val="0"/>
              </a:spcBef>
              <a:buNone/>
            </a:pPr>
            <a:endParaRPr sz="2200" b="1">
              <a:solidFill>
                <a:srgbClr val="000000"/>
              </a:solidFill>
              <a:latin typeface="Times New Roman"/>
              <a:ea typeface="Times New Roman"/>
              <a:cs typeface="Times New Roman"/>
              <a:sym typeface="Times New Roman"/>
            </a:endParaRPr>
          </a:p>
          <a:p>
            <a:pPr marL="457200" lvl="0" indent="-368300">
              <a:spcBef>
                <a:spcPts val="0"/>
              </a:spcBef>
              <a:buClr>
                <a:srgbClr val="000000"/>
              </a:buClr>
              <a:buSzPct val="100000"/>
              <a:buFont typeface="Arial"/>
              <a:buChar char="●"/>
            </a:pPr>
            <a:r>
              <a:rPr lang="en" sz="2200" b="1">
                <a:solidFill>
                  <a:srgbClr val="000000"/>
                </a:solidFill>
                <a:latin typeface="Times New Roman"/>
                <a:ea typeface="Times New Roman"/>
                <a:cs typeface="Times New Roman"/>
                <a:sym typeface="Times New Roman"/>
              </a:rPr>
              <a:t>Postindustrial belies the fact that we don’t yet quite know what will follow the industrial society or the form it will take.</a:t>
            </a:r>
          </a:p>
        </p:txBody>
      </p:sp>
      <p:sp>
        <p:nvSpPr>
          <p:cNvPr id="168" name="Shape 168"/>
          <p:cNvSpPr txBox="1">
            <a:spLocks noGrp="1"/>
          </p:cNvSpPr>
          <p:nvPr>
            <p:ph type="title"/>
          </p:nvPr>
        </p:nvSpPr>
        <p:spPr>
          <a:xfrm>
            <a:off x="457200" y="-175021"/>
            <a:ext cx="8229600" cy="994200"/>
          </a:xfrm>
          <a:prstGeom prst="rect">
            <a:avLst/>
          </a:prstGeom>
        </p:spPr>
        <p:txBody>
          <a:bodyPr lIns="91425" tIns="91425" rIns="91425" bIns="91425" anchor="b" anchorCtr="0">
            <a:spAutoFit/>
          </a:bodyPr>
          <a:lstStyle/>
          <a:p>
            <a:pPr>
              <a:spcBef>
                <a:spcPts val="0"/>
              </a:spcBef>
              <a:buNone/>
            </a:pPr>
            <a:r>
              <a:rPr lang="en" sz="3600"/>
              <a:t>Postindustrial Societies 1974-Present</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457200" y="863250"/>
            <a:ext cx="8229600" cy="3803099"/>
          </a:xfrm>
          <a:prstGeom prst="rect">
            <a:avLst/>
          </a:prstGeom>
        </p:spPr>
        <p:txBody>
          <a:bodyPr lIns="91425" tIns="91425" rIns="91425" bIns="91425" anchor="t" anchorCtr="0">
            <a:spAutoFit/>
          </a:bodyPr>
          <a:lstStyle/>
          <a:p>
            <a:pPr marL="457200" lvl="0" indent="-361950" rtl="0">
              <a:spcBef>
                <a:spcPts val="0"/>
              </a:spcBef>
              <a:buClr>
                <a:srgbClr val="000000"/>
              </a:buClr>
              <a:buSzPct val="100000"/>
              <a:buFont typeface="Times New Roman"/>
              <a:buChar char="●"/>
            </a:pPr>
            <a:r>
              <a:rPr lang="en" sz="2100" b="1">
                <a:solidFill>
                  <a:srgbClr val="000000"/>
                </a:solidFill>
                <a:latin typeface="Times New Roman"/>
                <a:ea typeface="Times New Roman"/>
                <a:cs typeface="Times New Roman"/>
                <a:sym typeface="Times New Roman"/>
              </a:rPr>
              <a:t>Recession is defined as: a period of an economic contraction, sometimes limited in scope or duration.</a:t>
            </a:r>
          </a:p>
          <a:p>
            <a:pPr lvl="0" rtl="0">
              <a:spcBef>
                <a:spcPts val="0"/>
              </a:spcBef>
              <a:buNone/>
            </a:pPr>
            <a:endParaRPr sz="2100" b="1">
              <a:solidFill>
                <a:srgbClr val="000000"/>
              </a:solidFill>
              <a:latin typeface="Times New Roman"/>
              <a:ea typeface="Times New Roman"/>
              <a:cs typeface="Times New Roman"/>
              <a:sym typeface="Times New Roman"/>
            </a:endParaRPr>
          </a:p>
          <a:p>
            <a:pPr marL="457200" lvl="0" indent="-361950" rtl="0">
              <a:spcBef>
                <a:spcPts val="0"/>
              </a:spcBef>
              <a:buClr>
                <a:srgbClr val="000000"/>
              </a:buClr>
              <a:buSzPct val="100000"/>
              <a:buFont typeface="Times New Roman"/>
              <a:buChar char="●"/>
            </a:pPr>
            <a:r>
              <a:rPr lang="en" sz="2100" b="1">
                <a:solidFill>
                  <a:srgbClr val="000000"/>
                </a:solidFill>
                <a:latin typeface="Times New Roman"/>
                <a:ea typeface="Times New Roman"/>
                <a:cs typeface="Times New Roman"/>
                <a:sym typeface="Times New Roman"/>
              </a:rPr>
              <a:t>The U.S., France, Italy, and more European nations are currently in a state of recession.</a:t>
            </a:r>
          </a:p>
          <a:p>
            <a:pPr lvl="0" rtl="0">
              <a:spcBef>
                <a:spcPts val="0"/>
              </a:spcBef>
              <a:buNone/>
            </a:pPr>
            <a:endParaRPr sz="2100" b="1">
              <a:solidFill>
                <a:srgbClr val="000000"/>
              </a:solidFill>
              <a:latin typeface="Times New Roman"/>
              <a:ea typeface="Times New Roman"/>
              <a:cs typeface="Times New Roman"/>
              <a:sym typeface="Times New Roman"/>
            </a:endParaRPr>
          </a:p>
          <a:p>
            <a:pPr marL="457200" lvl="0" indent="-361950" rtl="0">
              <a:spcBef>
                <a:spcPts val="0"/>
              </a:spcBef>
              <a:buClr>
                <a:srgbClr val="000000"/>
              </a:buClr>
              <a:buSzPct val="100000"/>
              <a:buFont typeface="Times New Roman"/>
              <a:buChar char="●"/>
            </a:pPr>
            <a:r>
              <a:rPr lang="en" sz="2100" b="1">
                <a:solidFill>
                  <a:srgbClr val="000000"/>
                </a:solidFill>
                <a:latin typeface="Times New Roman"/>
                <a:ea typeface="Times New Roman"/>
                <a:cs typeface="Times New Roman"/>
                <a:sym typeface="Times New Roman"/>
              </a:rPr>
              <a:t>Other countries have been in a state of depression including India for almost 200 years under British control, and in the U.S. during post-WWI.</a:t>
            </a:r>
          </a:p>
          <a:p>
            <a:pPr lvl="0" rtl="0">
              <a:spcBef>
                <a:spcPts val="0"/>
              </a:spcBef>
              <a:buNone/>
            </a:pPr>
            <a:endParaRPr sz="2100" b="1">
              <a:solidFill>
                <a:srgbClr val="000000"/>
              </a:solidFill>
              <a:latin typeface="Times New Roman"/>
              <a:ea typeface="Times New Roman"/>
              <a:cs typeface="Times New Roman"/>
              <a:sym typeface="Times New Roman"/>
            </a:endParaRPr>
          </a:p>
          <a:p>
            <a:pPr marL="457200" lvl="0" indent="-361950" rtl="0">
              <a:spcBef>
                <a:spcPts val="0"/>
              </a:spcBef>
              <a:buClr>
                <a:srgbClr val="000000"/>
              </a:buClr>
              <a:buSzPct val="100000"/>
              <a:buFont typeface="Times New Roman"/>
              <a:buChar char="●"/>
            </a:pPr>
            <a:r>
              <a:rPr lang="en" sz="2100" b="1">
                <a:solidFill>
                  <a:srgbClr val="000000"/>
                </a:solidFill>
                <a:latin typeface="Times New Roman"/>
                <a:ea typeface="Times New Roman"/>
                <a:cs typeface="Times New Roman"/>
                <a:sym typeface="Times New Roman"/>
              </a:rPr>
              <a:t>During our current recession we acted differently than during our Great Depression in 1930 by mounting a swifter rescue effort.</a:t>
            </a:r>
          </a:p>
        </p:txBody>
      </p:sp>
      <p:sp>
        <p:nvSpPr>
          <p:cNvPr id="174" name="Shape 174"/>
          <p:cNvSpPr txBox="1">
            <a:spLocks noGrp="1"/>
          </p:cNvSpPr>
          <p:nvPr>
            <p:ph type="title"/>
          </p:nvPr>
        </p:nvSpPr>
        <p:spPr>
          <a:xfrm>
            <a:off x="457200" y="-22621"/>
            <a:ext cx="8229600" cy="994200"/>
          </a:xfrm>
          <a:prstGeom prst="rect">
            <a:avLst/>
          </a:prstGeom>
        </p:spPr>
        <p:txBody>
          <a:bodyPr lIns="91425" tIns="91425" rIns="91425" bIns="91425" anchor="b" anchorCtr="0">
            <a:spAutoFit/>
          </a:bodyPr>
          <a:lstStyle/>
          <a:p>
            <a:pPr lvl="0" rtl="0">
              <a:spcBef>
                <a:spcPts val="0"/>
              </a:spcBef>
              <a:buNone/>
            </a:pPr>
            <a:r>
              <a:rPr lang="en">
                <a:solidFill>
                  <a:schemeClr val="dk2"/>
                </a:solidFill>
              </a:rPr>
              <a:t>Recession 2005-Present</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457200" y="1244242"/>
            <a:ext cx="8229600" cy="3630300"/>
          </a:xfrm>
          <a:prstGeom prst="rect">
            <a:avLst/>
          </a:prstGeom>
        </p:spPr>
        <p:txBody>
          <a:bodyPr lIns="91425" tIns="91425" rIns="91425" bIns="91425" anchor="t" anchorCtr="0">
            <a:spAutoFit/>
          </a:bodyPr>
          <a:lstStyle/>
          <a:p>
            <a:pPr marL="457200" lvl="0" indent="-381000" rtl="0">
              <a:spcBef>
                <a:spcPts val="0"/>
              </a:spcBef>
              <a:buClr>
                <a:srgbClr val="000000"/>
              </a:buClr>
              <a:buSzPct val="100000"/>
              <a:buFont typeface="Times New Roman"/>
              <a:buChar char="●"/>
            </a:pPr>
            <a:r>
              <a:rPr lang="en" sz="2400" b="1">
                <a:solidFill>
                  <a:srgbClr val="000000"/>
                </a:solidFill>
                <a:latin typeface="Times New Roman"/>
                <a:ea typeface="Times New Roman"/>
                <a:cs typeface="Times New Roman"/>
                <a:sym typeface="Times New Roman"/>
              </a:rPr>
              <a:t>AP World Theme #2- Development and Interaction of Cultures</a:t>
            </a:r>
          </a:p>
          <a:p>
            <a:pPr rtl="0">
              <a:spcBef>
                <a:spcPts val="0"/>
              </a:spcBef>
              <a:buNone/>
            </a:pPr>
            <a:r>
              <a:rPr lang="en" sz="2400" b="1">
                <a:solidFill>
                  <a:srgbClr val="000000"/>
                </a:solidFill>
                <a:latin typeface="Times New Roman"/>
                <a:ea typeface="Times New Roman"/>
                <a:cs typeface="Times New Roman"/>
                <a:sym typeface="Times New Roman"/>
              </a:rPr>
              <a:t>	-  Science and Technology</a:t>
            </a:r>
          </a:p>
          <a:p>
            <a:pPr rtl="0">
              <a:spcBef>
                <a:spcPts val="0"/>
              </a:spcBef>
              <a:buNone/>
            </a:pPr>
            <a:endParaRPr sz="2400" b="1">
              <a:solidFill>
                <a:srgbClr val="000000"/>
              </a:solidFill>
              <a:latin typeface="Times New Roman"/>
              <a:ea typeface="Times New Roman"/>
              <a:cs typeface="Times New Roman"/>
              <a:sym typeface="Times New Roman"/>
            </a:endParaRPr>
          </a:p>
          <a:p>
            <a:pPr marL="457200" lvl="0" indent="-381000" rtl="0">
              <a:spcBef>
                <a:spcPts val="0"/>
              </a:spcBef>
              <a:buClr>
                <a:srgbClr val="000000"/>
              </a:buClr>
              <a:buSzPct val="100000"/>
              <a:buFont typeface="Arial"/>
              <a:buChar char="●"/>
            </a:pPr>
            <a:r>
              <a:rPr lang="en" sz="2400" b="1">
                <a:solidFill>
                  <a:srgbClr val="000000"/>
                </a:solidFill>
                <a:latin typeface="Times New Roman"/>
                <a:ea typeface="Times New Roman"/>
                <a:cs typeface="Times New Roman"/>
                <a:sym typeface="Times New Roman"/>
              </a:rPr>
              <a:t>AP World Theme #4- Creation, Expansion, and Interaction of Economic Systems</a:t>
            </a:r>
          </a:p>
          <a:p>
            <a:pPr rtl="0">
              <a:spcBef>
                <a:spcPts val="0"/>
              </a:spcBef>
              <a:buNone/>
            </a:pPr>
            <a:r>
              <a:rPr lang="en" sz="2400" b="1">
                <a:solidFill>
                  <a:srgbClr val="000000"/>
                </a:solidFill>
                <a:latin typeface="Times New Roman"/>
                <a:ea typeface="Times New Roman"/>
                <a:cs typeface="Times New Roman"/>
                <a:sym typeface="Times New Roman"/>
              </a:rPr>
              <a:t>	-  Labor Systems</a:t>
            </a:r>
          </a:p>
          <a:p>
            <a:pPr lvl="0" rtl="0">
              <a:spcBef>
                <a:spcPts val="0"/>
              </a:spcBef>
              <a:buNone/>
            </a:pPr>
            <a:r>
              <a:rPr lang="en" sz="2400" b="1">
                <a:solidFill>
                  <a:srgbClr val="000000"/>
                </a:solidFill>
                <a:latin typeface="Times New Roman"/>
                <a:ea typeface="Times New Roman"/>
                <a:cs typeface="Times New Roman"/>
                <a:sym typeface="Times New Roman"/>
              </a:rPr>
              <a:t>	-  Industrialization</a:t>
            </a:r>
          </a:p>
        </p:txBody>
      </p:sp>
      <p:sp>
        <p:nvSpPr>
          <p:cNvPr id="180" name="Shape 180"/>
          <p:cNvSpPr txBox="1">
            <a:spLocks noGrp="1"/>
          </p:cNvSpPr>
          <p:nvPr>
            <p:ph type="title"/>
          </p:nvPr>
        </p:nvSpPr>
        <p:spPr>
          <a:xfrm>
            <a:off x="457200" y="205978"/>
            <a:ext cx="8229600" cy="994200"/>
          </a:xfrm>
          <a:prstGeom prst="rect">
            <a:avLst/>
          </a:prstGeom>
        </p:spPr>
        <p:txBody>
          <a:bodyPr lIns="91425" tIns="91425" rIns="91425" bIns="91425" anchor="b" anchorCtr="0">
            <a:spAutoFit/>
          </a:bodyPr>
          <a:lstStyle/>
          <a:p>
            <a:pPr lvl="0" rtl="0">
              <a:spcBef>
                <a:spcPts val="0"/>
              </a:spcBef>
              <a:buNone/>
            </a:pPr>
            <a:r>
              <a:rPr lang="en"/>
              <a:t>AP Theme:</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457200" y="1244242"/>
            <a:ext cx="8229600" cy="3630300"/>
          </a:xfrm>
          <a:prstGeom prst="rect">
            <a:avLst/>
          </a:prstGeom>
        </p:spPr>
        <p:txBody>
          <a:bodyPr lIns="91425" tIns="91425" rIns="91425" bIns="91425" anchor="t" anchorCtr="0">
            <a:spAutoFit/>
          </a:bodyPr>
          <a:lstStyle/>
          <a:p>
            <a:pPr marL="457200" lvl="0" indent="-419100" rtl="0">
              <a:spcBef>
                <a:spcPts val="0"/>
              </a:spcBef>
              <a:buClr>
                <a:srgbClr val="000000"/>
              </a:buClr>
              <a:buSzPct val="100000"/>
              <a:buFont typeface="Times New Roman"/>
              <a:buChar char="●"/>
            </a:pPr>
            <a:r>
              <a:rPr lang="en" sz="3000" b="1">
                <a:solidFill>
                  <a:srgbClr val="000000"/>
                </a:solidFill>
                <a:latin typeface="Times New Roman"/>
                <a:ea typeface="Times New Roman"/>
                <a:cs typeface="Times New Roman"/>
                <a:sym typeface="Times New Roman"/>
              </a:rPr>
              <a:t>The Post Industrial Revolution has marked the age of service societies and the end of manufacturing, or production societies.</a:t>
            </a:r>
          </a:p>
          <a:p>
            <a:pPr lvl="0" rtl="0">
              <a:spcBef>
                <a:spcPts val="0"/>
              </a:spcBef>
              <a:buNone/>
            </a:pPr>
            <a:endParaRPr sz="3000" b="1">
              <a:solidFill>
                <a:srgbClr val="000000"/>
              </a:solidFill>
              <a:latin typeface="Times New Roman"/>
              <a:ea typeface="Times New Roman"/>
              <a:cs typeface="Times New Roman"/>
              <a:sym typeface="Times New Roman"/>
            </a:endParaRPr>
          </a:p>
          <a:p>
            <a:pPr marL="457200" lvl="0" indent="-419100" rtl="0">
              <a:spcBef>
                <a:spcPts val="0"/>
              </a:spcBef>
              <a:buClr>
                <a:srgbClr val="000000"/>
              </a:buClr>
              <a:buSzPct val="100000"/>
              <a:buFont typeface="Times New Roman"/>
              <a:buChar char="●"/>
            </a:pPr>
            <a:r>
              <a:rPr lang="en" sz="3000" b="1">
                <a:solidFill>
                  <a:srgbClr val="000000"/>
                </a:solidFill>
                <a:latin typeface="Times New Roman"/>
                <a:ea typeface="Times New Roman"/>
                <a:cs typeface="Times New Roman"/>
                <a:sym typeface="Times New Roman"/>
              </a:rPr>
              <a:t>This has never been done or attempted before in human history.</a:t>
            </a:r>
          </a:p>
        </p:txBody>
      </p:sp>
      <p:sp>
        <p:nvSpPr>
          <p:cNvPr id="186" name="Shape 186"/>
          <p:cNvSpPr txBox="1">
            <a:spLocks noGrp="1"/>
          </p:cNvSpPr>
          <p:nvPr>
            <p:ph type="title"/>
          </p:nvPr>
        </p:nvSpPr>
        <p:spPr>
          <a:xfrm>
            <a:off x="457200" y="205978"/>
            <a:ext cx="8229600" cy="994200"/>
          </a:xfrm>
          <a:prstGeom prst="rect">
            <a:avLst/>
          </a:prstGeom>
        </p:spPr>
        <p:txBody>
          <a:bodyPr lIns="91425" tIns="91425" rIns="91425" bIns="91425" anchor="b" anchorCtr="0">
            <a:spAutoFit/>
          </a:bodyPr>
          <a:lstStyle/>
          <a:p>
            <a:pPr lvl="0" rtl="0">
              <a:spcBef>
                <a:spcPts val="0"/>
              </a:spcBef>
              <a:buNone/>
            </a:pPr>
            <a:r>
              <a:rPr lang="en"/>
              <a:t>Historiographical Perspective</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457200" y="1200175"/>
            <a:ext cx="8229600" cy="3752099"/>
          </a:xfrm>
          <a:prstGeom prst="rect">
            <a:avLst/>
          </a:prstGeom>
        </p:spPr>
        <p:txBody>
          <a:bodyPr lIns="91425" tIns="91425" rIns="91425" bIns="91425" anchor="t" anchorCtr="0">
            <a:spAutoFit/>
          </a:bodyPr>
          <a:lstStyle/>
          <a:p>
            <a:pPr marL="457200" lvl="0" indent="-381000" rtl="0">
              <a:spcBef>
                <a:spcPts val="0"/>
              </a:spcBef>
              <a:buClr>
                <a:srgbClr val="000000"/>
              </a:buClr>
              <a:buSzPct val="100000"/>
              <a:buFont typeface="Trebuchet MS"/>
              <a:buChar char="●"/>
            </a:pPr>
            <a:r>
              <a:rPr lang="en" sz="2400">
                <a:solidFill>
                  <a:srgbClr val="000000"/>
                </a:solidFill>
              </a:rPr>
              <a:t>The </a:t>
            </a:r>
            <a:r>
              <a:rPr lang="en" sz="2400" u="sng">
                <a:solidFill>
                  <a:srgbClr val="000000"/>
                </a:solidFill>
              </a:rPr>
              <a:t>Domestication Revolution</a:t>
            </a:r>
            <a:r>
              <a:rPr lang="en" sz="2400">
                <a:solidFill>
                  <a:srgbClr val="000000"/>
                </a:solidFill>
              </a:rPr>
              <a:t> was the turning point from food-collecting to horticulture and raising plants and animals which gave civilizations more immediate and dependable food sources.</a:t>
            </a:r>
          </a:p>
          <a:p>
            <a:pPr marL="457200" lvl="0" indent="-381000">
              <a:spcBef>
                <a:spcPts val="0"/>
              </a:spcBef>
              <a:buClr>
                <a:srgbClr val="000000"/>
              </a:buClr>
              <a:buSzPct val="100000"/>
              <a:buFont typeface="Trebuchet MS"/>
              <a:buChar char="●"/>
            </a:pPr>
            <a:r>
              <a:rPr lang="en" sz="2400">
                <a:solidFill>
                  <a:srgbClr val="000000"/>
                </a:solidFill>
              </a:rPr>
              <a:t>The </a:t>
            </a:r>
            <a:r>
              <a:rPr lang="en" sz="2400" u="sng">
                <a:solidFill>
                  <a:srgbClr val="000000"/>
                </a:solidFill>
              </a:rPr>
              <a:t>Agricultural Revolution</a:t>
            </a:r>
            <a:r>
              <a:rPr lang="en" sz="2400">
                <a:solidFill>
                  <a:srgbClr val="000000"/>
                </a:solidFill>
              </a:rPr>
              <a:t> further enhanced domesticated societies with the invention of the plow. This time is also known as the “Dawn of Civilization” as the wheel, writing, and numbers were invented. This Era also brought a greater division in labor and society. </a:t>
            </a:r>
          </a:p>
        </p:txBody>
      </p:sp>
      <p:sp>
        <p:nvSpPr>
          <p:cNvPr id="192" name="Shape 192"/>
          <p:cNvSpPr txBox="1">
            <a:spLocks noGrp="1"/>
          </p:cNvSpPr>
          <p:nvPr>
            <p:ph type="title"/>
          </p:nvPr>
        </p:nvSpPr>
        <p:spPr>
          <a:xfrm>
            <a:off x="457200" y="205978"/>
            <a:ext cx="8229600" cy="994200"/>
          </a:xfrm>
          <a:prstGeom prst="rect">
            <a:avLst/>
          </a:prstGeom>
        </p:spPr>
        <p:txBody>
          <a:bodyPr lIns="91425" tIns="91425" rIns="91425" bIns="91425" anchor="b" anchorCtr="0">
            <a:spAutoFit/>
          </a:bodyPr>
          <a:lstStyle/>
          <a:p>
            <a:pPr>
              <a:spcBef>
                <a:spcPts val="0"/>
              </a:spcBef>
              <a:buNone/>
            </a:pPr>
            <a:r>
              <a:rPr lang="en"/>
              <a:t>Beginning of a New Era</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457200" y="1142975"/>
            <a:ext cx="8229600" cy="3854100"/>
          </a:xfrm>
          <a:prstGeom prst="rect">
            <a:avLst/>
          </a:prstGeom>
        </p:spPr>
        <p:txBody>
          <a:bodyPr lIns="91425" tIns="91425" rIns="91425" bIns="91425" anchor="t" anchorCtr="0">
            <a:spAutoFit/>
          </a:bodyPr>
          <a:lstStyle/>
          <a:p>
            <a:pPr marL="457200" lvl="0" indent="-368300" rtl="0">
              <a:spcBef>
                <a:spcPts val="0"/>
              </a:spcBef>
              <a:buClr>
                <a:srgbClr val="000000"/>
              </a:buClr>
              <a:buSzPct val="100000"/>
              <a:buFont typeface="Trebuchet MS"/>
              <a:buChar char="●"/>
            </a:pPr>
            <a:r>
              <a:rPr lang="en" sz="2200">
                <a:solidFill>
                  <a:srgbClr val="000000"/>
                </a:solidFill>
              </a:rPr>
              <a:t>The </a:t>
            </a:r>
            <a:r>
              <a:rPr lang="en" sz="2200" u="sng">
                <a:solidFill>
                  <a:srgbClr val="000000"/>
                </a:solidFill>
              </a:rPr>
              <a:t>Industrial Revolution</a:t>
            </a:r>
            <a:r>
              <a:rPr lang="en" sz="2200">
                <a:solidFill>
                  <a:srgbClr val="000000"/>
                </a:solidFill>
              </a:rPr>
              <a:t> replaced tools and manpower from the Agricultural Revolution with machines and steam power. Inequality for workers grew even more because people were either the rich owner of the factory or a poor worker.</a:t>
            </a:r>
          </a:p>
          <a:p>
            <a:pPr marL="457200" lvl="0" indent="-368300" rtl="0">
              <a:spcBef>
                <a:spcPts val="0"/>
              </a:spcBef>
              <a:buClr>
                <a:srgbClr val="000000"/>
              </a:buClr>
              <a:buSzPct val="100000"/>
              <a:buFont typeface="Trebuchet MS"/>
              <a:buChar char="●"/>
            </a:pPr>
            <a:r>
              <a:rPr lang="en" sz="2200">
                <a:solidFill>
                  <a:srgbClr val="000000"/>
                </a:solidFill>
              </a:rPr>
              <a:t>The </a:t>
            </a:r>
            <a:r>
              <a:rPr lang="en" sz="2200" u="sng">
                <a:solidFill>
                  <a:srgbClr val="000000"/>
                </a:solidFill>
              </a:rPr>
              <a:t>Information Revolution</a:t>
            </a:r>
            <a:r>
              <a:rPr lang="en" sz="2200">
                <a:solidFill>
                  <a:srgbClr val="000000"/>
                </a:solidFill>
              </a:rPr>
              <a:t> brought service jobs to takeover the jobs in manufacturing and agriculture. Computers and the knowledge that went along with them became an important part in our now information-driven society.</a:t>
            </a:r>
          </a:p>
          <a:p>
            <a:pPr marL="457200" lvl="0" indent="-368300" rtl="0">
              <a:spcBef>
                <a:spcPts val="0"/>
              </a:spcBef>
              <a:buClr>
                <a:srgbClr val="000000"/>
              </a:buClr>
              <a:buSzPct val="100000"/>
              <a:buFont typeface="Trebuchet MS"/>
              <a:buChar char="●"/>
            </a:pPr>
            <a:r>
              <a:rPr lang="en" sz="2200" u="sng">
                <a:solidFill>
                  <a:srgbClr val="000000"/>
                </a:solidFill>
              </a:rPr>
              <a:t>Postindustrial Societies</a:t>
            </a:r>
            <a:r>
              <a:rPr lang="en" sz="2200">
                <a:solidFill>
                  <a:srgbClr val="000000"/>
                </a:solidFill>
              </a:rPr>
              <a:t> are further examples of the effects of the Information Revolution. Societies are now focused primarily on service jobs.</a:t>
            </a:r>
          </a:p>
        </p:txBody>
      </p:sp>
      <p:sp>
        <p:nvSpPr>
          <p:cNvPr id="198" name="Shape 198"/>
          <p:cNvSpPr txBox="1">
            <a:spLocks noGrp="1"/>
          </p:cNvSpPr>
          <p:nvPr>
            <p:ph type="title"/>
          </p:nvPr>
        </p:nvSpPr>
        <p:spPr>
          <a:xfrm>
            <a:off x="457200" y="205978"/>
            <a:ext cx="8229600" cy="994200"/>
          </a:xfrm>
          <a:prstGeom prst="rect">
            <a:avLst/>
          </a:prstGeom>
        </p:spPr>
        <p:txBody>
          <a:bodyPr lIns="91425" tIns="91425" rIns="91425" bIns="91425" anchor="b" anchorCtr="0">
            <a:spAutoFit/>
          </a:bodyPr>
          <a:lstStyle/>
          <a:p>
            <a:pPr lvl="0" rtl="0">
              <a:spcBef>
                <a:spcPts val="0"/>
              </a:spcBef>
              <a:buNone/>
            </a:pPr>
            <a:r>
              <a:rPr lang="en"/>
              <a:t>Beginning of a New Era</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457200" y="1244242"/>
            <a:ext cx="8229600" cy="3630300"/>
          </a:xfrm>
          <a:prstGeom prst="rect">
            <a:avLst/>
          </a:prstGeom>
        </p:spPr>
        <p:txBody>
          <a:bodyPr lIns="91425" tIns="91425" rIns="91425" bIns="91425" anchor="t" anchorCtr="0">
            <a:spAutoFit/>
          </a:bodyPr>
          <a:lstStyle/>
          <a:p>
            <a:pPr rtl="0">
              <a:spcBef>
                <a:spcPts val="0"/>
              </a:spcBef>
              <a:buNone/>
            </a:pPr>
            <a:r>
              <a:rPr lang="en" sz="2400">
                <a:solidFill>
                  <a:schemeClr val="dk1"/>
                </a:solidFill>
                <a:latin typeface="Times New Roman"/>
                <a:ea typeface="Times New Roman"/>
                <a:cs typeface="Times New Roman"/>
                <a:sym typeface="Times New Roman"/>
              </a:rPr>
              <a:t>Bell, Daniel. "He Said It First." </a:t>
            </a:r>
            <a:r>
              <a:rPr lang="en" sz="2400" i="1">
                <a:solidFill>
                  <a:schemeClr val="dk1"/>
                </a:solidFill>
                <a:latin typeface="Times New Roman"/>
                <a:ea typeface="Times New Roman"/>
                <a:cs typeface="Times New Roman"/>
                <a:sym typeface="Times New Roman"/>
              </a:rPr>
              <a:t>The Economist</a:t>
            </a:r>
            <a:r>
              <a:rPr lang="en" sz="2400">
                <a:solidFill>
                  <a:schemeClr val="dk1"/>
                </a:solidFill>
                <a:latin typeface="Times New Roman"/>
                <a:ea typeface="Times New Roman"/>
                <a:cs typeface="Times New Roman"/>
                <a:sym typeface="Times New Roman"/>
              </a:rPr>
              <a:t>. The Economist Newspaper, 13 Nov. 1999. Web. 14 Sept. 2014.</a:t>
            </a:r>
          </a:p>
          <a:p>
            <a:pPr rtl="0">
              <a:spcBef>
                <a:spcPts val="0"/>
              </a:spcBef>
              <a:buNone/>
            </a:pPr>
            <a:endParaRPr sz="2400" b="1">
              <a:solidFill>
                <a:srgbClr val="000000"/>
              </a:solidFill>
              <a:latin typeface="Times New Roman"/>
              <a:ea typeface="Times New Roman"/>
              <a:cs typeface="Times New Roman"/>
              <a:sym typeface="Times New Roman"/>
            </a:endParaRPr>
          </a:p>
          <a:p>
            <a:pPr rtl="0">
              <a:spcBef>
                <a:spcPts val="0"/>
              </a:spcBef>
              <a:buNone/>
            </a:pPr>
            <a:r>
              <a:rPr lang="en" sz="2400">
                <a:solidFill>
                  <a:srgbClr val="000000"/>
                </a:solidFill>
                <a:latin typeface="Times New Roman"/>
                <a:ea typeface="Times New Roman"/>
                <a:cs typeface="Times New Roman"/>
                <a:sym typeface="Times New Roman"/>
              </a:rPr>
              <a:t>Bryant. “Pre-History Packet.” Manasquan High School, Manasquan. 14 September 2014. Lecture</a:t>
            </a:r>
          </a:p>
          <a:p>
            <a:pPr rtl="0">
              <a:spcBef>
                <a:spcPts val="0"/>
              </a:spcBef>
              <a:buNone/>
            </a:pPr>
            <a:endParaRPr sz="2400">
              <a:solidFill>
                <a:srgbClr val="000000"/>
              </a:solidFill>
              <a:latin typeface="Times New Roman"/>
              <a:ea typeface="Times New Roman"/>
              <a:cs typeface="Times New Roman"/>
              <a:sym typeface="Times New Roman"/>
            </a:endParaRPr>
          </a:p>
          <a:p>
            <a:pPr lvl="0" rtl="0">
              <a:spcBef>
                <a:spcPts val="0"/>
              </a:spcBef>
              <a:buClr>
                <a:schemeClr val="dk1"/>
              </a:buClr>
              <a:buSzPct val="45833"/>
              <a:buFont typeface="Arial"/>
              <a:buNone/>
            </a:pPr>
            <a:r>
              <a:rPr lang="en" sz="2400">
                <a:solidFill>
                  <a:schemeClr val="dk1"/>
                </a:solidFill>
                <a:latin typeface="Times New Roman"/>
                <a:ea typeface="Times New Roman"/>
                <a:cs typeface="Times New Roman"/>
                <a:sym typeface="Times New Roman"/>
              </a:rPr>
              <a:t>Bryant. “Pre-History.” The Information Revolution. Manasquan High School, Manasquan. 14 September 2014. Lecture</a:t>
            </a:r>
          </a:p>
          <a:p>
            <a:pPr rtl="0">
              <a:spcBef>
                <a:spcPts val="0"/>
              </a:spcBef>
              <a:buNone/>
            </a:pPr>
            <a:endParaRPr sz="2400">
              <a:solidFill>
                <a:srgbClr val="000000"/>
              </a:solidFill>
              <a:latin typeface="Times New Roman"/>
              <a:ea typeface="Times New Roman"/>
              <a:cs typeface="Times New Roman"/>
              <a:sym typeface="Times New Roman"/>
            </a:endParaRPr>
          </a:p>
          <a:p>
            <a:pPr>
              <a:spcBef>
                <a:spcPts val="0"/>
              </a:spcBef>
              <a:buNone/>
            </a:pPr>
            <a:endParaRPr sz="2400">
              <a:solidFill>
                <a:srgbClr val="000000"/>
              </a:solidFill>
              <a:latin typeface="Times New Roman"/>
              <a:ea typeface="Times New Roman"/>
              <a:cs typeface="Times New Roman"/>
              <a:sym typeface="Times New Roman"/>
            </a:endParaRPr>
          </a:p>
        </p:txBody>
      </p:sp>
      <p:sp>
        <p:nvSpPr>
          <p:cNvPr id="204" name="Shape 204"/>
          <p:cNvSpPr txBox="1">
            <a:spLocks noGrp="1"/>
          </p:cNvSpPr>
          <p:nvPr>
            <p:ph type="title"/>
          </p:nvPr>
        </p:nvSpPr>
        <p:spPr>
          <a:xfrm>
            <a:off x="457200" y="205978"/>
            <a:ext cx="8229600" cy="994200"/>
          </a:xfrm>
          <a:prstGeom prst="rect">
            <a:avLst/>
          </a:prstGeom>
        </p:spPr>
        <p:txBody>
          <a:bodyPr lIns="91425" tIns="91425" rIns="91425" bIns="91425" anchor="b" anchorCtr="0">
            <a:spAutoFit/>
          </a:bodyPr>
          <a:lstStyle/>
          <a:p>
            <a:pPr>
              <a:spcBef>
                <a:spcPts val="0"/>
              </a:spcBef>
              <a:buNone/>
            </a:pPr>
            <a:r>
              <a:rPr lang="en"/>
              <a:t>Works Cited</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457200" y="1244242"/>
            <a:ext cx="8229600" cy="3630300"/>
          </a:xfrm>
          <a:prstGeom prst="rect">
            <a:avLst/>
          </a:prstGeom>
        </p:spPr>
        <p:txBody>
          <a:bodyPr lIns="91425" tIns="91425" rIns="91425" bIns="91425" anchor="t" anchorCtr="0">
            <a:spAutoFit/>
          </a:bodyPr>
          <a:lstStyle/>
          <a:p>
            <a:pPr lvl="0" rtl="0">
              <a:spcBef>
                <a:spcPts val="0"/>
              </a:spcBef>
              <a:buNone/>
            </a:pPr>
            <a:r>
              <a:rPr lang="en" sz="2400">
                <a:solidFill>
                  <a:schemeClr val="dk1"/>
                </a:solidFill>
                <a:latin typeface="Times New Roman"/>
                <a:ea typeface="Times New Roman"/>
                <a:cs typeface="Times New Roman"/>
                <a:sym typeface="Times New Roman"/>
              </a:rPr>
              <a:t>Bryant. "Pre-History." Neolithic Revolution. Manasquan</a:t>
            </a:r>
          </a:p>
          <a:p>
            <a:pPr marL="457200" lvl="0" indent="0" rtl="0">
              <a:spcBef>
                <a:spcPts val="0"/>
              </a:spcBef>
              <a:buNone/>
            </a:pPr>
            <a:r>
              <a:rPr lang="en" sz="2400">
                <a:solidFill>
                  <a:schemeClr val="dk1"/>
                </a:solidFill>
                <a:latin typeface="Times New Roman"/>
                <a:ea typeface="Times New Roman"/>
                <a:cs typeface="Times New Roman"/>
                <a:sym typeface="Times New Roman"/>
              </a:rPr>
              <a:t>High School, Manasquan. 11 Sept. 2014. Lecture</a:t>
            </a:r>
          </a:p>
          <a:p>
            <a:pPr lvl="0" rtl="0">
              <a:spcBef>
                <a:spcPts val="0"/>
              </a:spcBef>
              <a:buNone/>
            </a:pPr>
            <a:endParaRPr sz="2400">
              <a:solidFill>
                <a:schemeClr val="dk1"/>
              </a:solidFill>
              <a:latin typeface="Times New Roman"/>
              <a:ea typeface="Times New Roman"/>
              <a:cs typeface="Times New Roman"/>
              <a:sym typeface="Times New Roman"/>
            </a:endParaRPr>
          </a:p>
          <a:p>
            <a:pPr lvl="0" rtl="0">
              <a:spcBef>
                <a:spcPts val="0"/>
              </a:spcBef>
              <a:buNone/>
            </a:pPr>
            <a:r>
              <a:rPr lang="en" sz="2400">
                <a:solidFill>
                  <a:schemeClr val="dk1"/>
                </a:solidFill>
                <a:latin typeface="Times New Roman"/>
                <a:ea typeface="Times New Roman"/>
                <a:cs typeface="Times New Roman"/>
                <a:sym typeface="Times New Roman"/>
              </a:rPr>
              <a:t>Cowen, Tyler. "Lesson From Old India: When an Economy Just Doesn’t Get Better." </a:t>
            </a:r>
            <a:r>
              <a:rPr lang="en" sz="2400" i="1">
                <a:solidFill>
                  <a:schemeClr val="dk1"/>
                </a:solidFill>
                <a:latin typeface="Times New Roman"/>
                <a:ea typeface="Times New Roman"/>
                <a:cs typeface="Times New Roman"/>
                <a:sym typeface="Times New Roman"/>
              </a:rPr>
              <a:t>The New York Times</a:t>
            </a:r>
            <a:r>
              <a:rPr lang="en" sz="2400">
                <a:solidFill>
                  <a:schemeClr val="dk1"/>
                </a:solidFill>
                <a:latin typeface="Times New Roman"/>
                <a:ea typeface="Times New Roman"/>
                <a:cs typeface="Times New Roman"/>
                <a:sym typeface="Times New Roman"/>
              </a:rPr>
              <a:t>. The New York Times, 23 Aug. 2014.</a:t>
            </a:r>
          </a:p>
          <a:p>
            <a:pPr marL="0" indent="0" rtl="0">
              <a:spcBef>
                <a:spcPts val="0"/>
              </a:spcBef>
              <a:buNone/>
            </a:pPr>
            <a:endParaRPr sz="2400">
              <a:solidFill>
                <a:schemeClr val="dk1"/>
              </a:solidFill>
              <a:latin typeface="Times New Roman"/>
              <a:ea typeface="Times New Roman"/>
              <a:cs typeface="Times New Roman"/>
              <a:sym typeface="Times New Roman"/>
            </a:endParaRPr>
          </a:p>
          <a:p>
            <a:pPr rtl="0">
              <a:spcBef>
                <a:spcPts val="0"/>
              </a:spcBef>
              <a:buNone/>
            </a:pPr>
            <a:r>
              <a:rPr lang="en" sz="2400">
                <a:solidFill>
                  <a:schemeClr val="dk1"/>
                </a:solidFill>
                <a:latin typeface="Times New Roman"/>
                <a:ea typeface="Times New Roman"/>
                <a:cs typeface="Times New Roman"/>
                <a:sym typeface="Times New Roman"/>
              </a:rPr>
              <a:t>"Time." </a:t>
            </a:r>
            <a:r>
              <a:rPr lang="en" sz="2400" i="1">
                <a:solidFill>
                  <a:schemeClr val="dk1"/>
                </a:solidFill>
                <a:latin typeface="Times New Roman"/>
                <a:ea typeface="Times New Roman"/>
                <a:cs typeface="Times New Roman"/>
                <a:sym typeface="Times New Roman"/>
              </a:rPr>
              <a:t>Time</a:t>
            </a:r>
            <a:r>
              <a:rPr lang="en" sz="2400">
                <a:solidFill>
                  <a:schemeClr val="dk1"/>
                </a:solidFill>
                <a:latin typeface="Times New Roman"/>
                <a:ea typeface="Times New Roman"/>
                <a:cs typeface="Times New Roman"/>
                <a:sym typeface="Times New Roman"/>
              </a:rPr>
              <a:t>. British Museum, n.d. Web. 12 Sept. 2014.</a:t>
            </a:r>
          </a:p>
          <a:p>
            <a:pPr rtl="0">
              <a:spcBef>
                <a:spcPts val="0"/>
              </a:spcBef>
              <a:buNone/>
            </a:pPr>
            <a:endParaRPr sz="2400">
              <a:solidFill>
                <a:schemeClr val="dk1"/>
              </a:solidFill>
              <a:latin typeface="Times New Roman"/>
              <a:ea typeface="Times New Roman"/>
              <a:cs typeface="Times New Roman"/>
              <a:sym typeface="Times New Roman"/>
            </a:endParaRPr>
          </a:p>
          <a:p>
            <a:pPr>
              <a:spcBef>
                <a:spcPts val="0"/>
              </a:spcBef>
              <a:buNone/>
            </a:pPr>
            <a:endParaRPr sz="2400">
              <a:solidFill>
                <a:schemeClr val="dk1"/>
              </a:solidFill>
              <a:latin typeface="Times New Roman"/>
              <a:ea typeface="Times New Roman"/>
              <a:cs typeface="Times New Roman"/>
              <a:sym typeface="Times New Roman"/>
            </a:endParaRPr>
          </a:p>
        </p:txBody>
      </p:sp>
      <p:sp>
        <p:nvSpPr>
          <p:cNvPr id="210" name="Shape 210"/>
          <p:cNvSpPr txBox="1">
            <a:spLocks noGrp="1"/>
          </p:cNvSpPr>
          <p:nvPr>
            <p:ph type="title"/>
          </p:nvPr>
        </p:nvSpPr>
        <p:spPr>
          <a:xfrm>
            <a:off x="457200" y="205978"/>
            <a:ext cx="8229600" cy="994200"/>
          </a:xfrm>
          <a:prstGeom prst="rect">
            <a:avLst/>
          </a:prstGeom>
        </p:spPr>
        <p:txBody>
          <a:bodyPr lIns="91425" tIns="91425" rIns="91425" bIns="91425" anchor="b" anchorCtr="0">
            <a:spAutoFit/>
          </a:bodyPr>
          <a:lstStyle/>
          <a:p>
            <a:pPr>
              <a:spcBef>
                <a:spcPts val="0"/>
              </a:spcBef>
              <a:buNone/>
            </a:pPr>
            <a:r>
              <a:rPr lang="en"/>
              <a:t>Works Cited Continued</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457200" y="1244242"/>
            <a:ext cx="8229600" cy="3630300"/>
          </a:xfrm>
          <a:prstGeom prst="rect">
            <a:avLst/>
          </a:prstGeom>
        </p:spPr>
        <p:txBody>
          <a:bodyPr lIns="91425" tIns="91425" rIns="91425" bIns="91425" anchor="t" anchorCtr="0">
            <a:spAutoFit/>
          </a:bodyPr>
          <a:lstStyle/>
          <a:p>
            <a:pPr marL="457200" lvl="0" indent="-381000" rtl="0">
              <a:lnSpc>
                <a:spcPct val="115000"/>
              </a:lnSpc>
              <a:spcBef>
                <a:spcPts val="0"/>
              </a:spcBef>
              <a:buClr>
                <a:srgbClr val="000000"/>
              </a:buClr>
              <a:buSzPct val="100000"/>
              <a:buFont typeface="Arial"/>
              <a:buChar char="●"/>
            </a:pPr>
            <a:r>
              <a:rPr lang="en" sz="2400">
                <a:solidFill>
                  <a:srgbClr val="000000"/>
                </a:solidFill>
              </a:rPr>
              <a:t>The first agricultural revolution </a:t>
            </a:r>
          </a:p>
          <a:p>
            <a:pPr marL="457200" lvl="0" indent="-381000" rtl="0">
              <a:lnSpc>
                <a:spcPct val="115000"/>
              </a:lnSpc>
              <a:spcBef>
                <a:spcPts val="0"/>
              </a:spcBef>
              <a:buClr>
                <a:srgbClr val="000000"/>
              </a:buClr>
              <a:buSzPct val="100000"/>
              <a:buFont typeface="Arial"/>
              <a:buChar char="●"/>
            </a:pPr>
            <a:r>
              <a:rPr lang="en" sz="2400">
                <a:solidFill>
                  <a:srgbClr val="000000"/>
                </a:solidFill>
              </a:rPr>
              <a:t>Marked the transition from hunting and gathering to settled societies. </a:t>
            </a:r>
          </a:p>
          <a:p>
            <a:pPr marL="457200" lvl="0" indent="-381000" rtl="0">
              <a:lnSpc>
                <a:spcPct val="115000"/>
              </a:lnSpc>
              <a:spcBef>
                <a:spcPts val="0"/>
              </a:spcBef>
              <a:buClr>
                <a:srgbClr val="000000"/>
              </a:buClr>
              <a:buSzPct val="100000"/>
              <a:buFont typeface="Arial"/>
              <a:buChar char="●"/>
            </a:pPr>
            <a:r>
              <a:rPr lang="en" sz="2400">
                <a:solidFill>
                  <a:srgbClr val="000000"/>
                </a:solidFill>
              </a:rPr>
              <a:t>The ability to acquire food regularly gave humans greater control over their environment and made it possible to settle into permanent communities called Neolithic farming villages. </a:t>
            </a:r>
          </a:p>
          <a:p>
            <a:pPr lvl="0" rtl="0">
              <a:lnSpc>
                <a:spcPct val="115000"/>
              </a:lnSpc>
              <a:spcBef>
                <a:spcPts val="0"/>
              </a:spcBef>
              <a:buNone/>
            </a:pPr>
            <a:endParaRPr sz="2400" b="1">
              <a:solidFill>
                <a:srgbClr val="000000"/>
              </a:solidFill>
              <a:latin typeface="Times New Roman"/>
              <a:ea typeface="Times New Roman"/>
              <a:cs typeface="Times New Roman"/>
              <a:sym typeface="Times New Roman"/>
            </a:endParaRPr>
          </a:p>
          <a:p>
            <a:pPr lvl="0" rtl="0">
              <a:lnSpc>
                <a:spcPct val="115000"/>
              </a:lnSpc>
              <a:spcBef>
                <a:spcPts val="0"/>
              </a:spcBef>
              <a:buNone/>
            </a:pPr>
            <a:endParaRPr sz="2400" b="1">
              <a:solidFill>
                <a:srgbClr val="000000"/>
              </a:solidFill>
              <a:latin typeface="Times New Roman"/>
              <a:ea typeface="Times New Roman"/>
              <a:cs typeface="Times New Roman"/>
              <a:sym typeface="Times New Roman"/>
            </a:endParaRPr>
          </a:p>
        </p:txBody>
      </p:sp>
      <p:sp>
        <p:nvSpPr>
          <p:cNvPr id="57" name="Shape 57"/>
          <p:cNvSpPr txBox="1">
            <a:spLocks noGrp="1"/>
          </p:cNvSpPr>
          <p:nvPr>
            <p:ph type="title"/>
          </p:nvPr>
        </p:nvSpPr>
        <p:spPr>
          <a:xfrm>
            <a:off x="457200" y="205978"/>
            <a:ext cx="8229600" cy="994200"/>
          </a:xfrm>
          <a:prstGeom prst="rect">
            <a:avLst/>
          </a:prstGeom>
        </p:spPr>
        <p:txBody>
          <a:bodyPr lIns="91425" tIns="91425" rIns="91425" bIns="91425" anchor="b" anchorCtr="0">
            <a:spAutoFit/>
          </a:bodyPr>
          <a:lstStyle/>
          <a:p>
            <a:pPr lvl="0" rtl="0">
              <a:spcBef>
                <a:spcPts val="0"/>
              </a:spcBef>
              <a:buNone/>
            </a:pPr>
            <a:r>
              <a:rPr lang="en">
                <a:solidFill>
                  <a:schemeClr val="dk2"/>
                </a:solidFill>
              </a:rPr>
              <a:t>Neolithic Revolution 8000 B.C.E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694900" y="1359500"/>
            <a:ext cx="7094100" cy="3129900"/>
          </a:xfrm>
          <a:prstGeom prst="rect">
            <a:avLst/>
          </a:prstGeom>
        </p:spPr>
        <p:txBody>
          <a:bodyPr lIns="91425" tIns="91425" rIns="91425" bIns="91425" anchor="t" anchorCtr="0">
            <a:spAutoFit/>
          </a:bodyPr>
          <a:lstStyle/>
          <a:p>
            <a:pPr marL="457200" lvl="0" indent="-361950" rtl="0">
              <a:lnSpc>
                <a:spcPct val="115000"/>
              </a:lnSpc>
              <a:spcBef>
                <a:spcPts val="0"/>
              </a:spcBef>
              <a:buClr>
                <a:schemeClr val="dk1"/>
              </a:buClr>
              <a:buSzPct val="100000"/>
              <a:buFont typeface="Arial"/>
              <a:buChar char="●"/>
            </a:pPr>
            <a:r>
              <a:rPr lang="en" sz="2100">
                <a:solidFill>
                  <a:schemeClr val="dk1"/>
                </a:solidFill>
              </a:rPr>
              <a:t>This connects to AP World theme # 1: Interaction between humans and the environment</a:t>
            </a:r>
          </a:p>
          <a:p>
            <a:pPr marL="914400" lvl="1" indent="-361950" rtl="0">
              <a:lnSpc>
                <a:spcPct val="115000"/>
              </a:lnSpc>
              <a:spcBef>
                <a:spcPts val="0"/>
              </a:spcBef>
              <a:buClr>
                <a:schemeClr val="dk1"/>
              </a:buClr>
              <a:buSzPct val="100000"/>
              <a:buFont typeface="Courier New"/>
              <a:buChar char="o"/>
            </a:pPr>
            <a:r>
              <a:rPr lang="en" sz="2100">
                <a:solidFill>
                  <a:schemeClr val="dk1"/>
                </a:solidFill>
              </a:rPr>
              <a:t>Patterns of settlement and technology</a:t>
            </a:r>
          </a:p>
          <a:p>
            <a:pPr marL="914400" lvl="1" indent="-361950" rtl="0">
              <a:lnSpc>
                <a:spcPct val="115000"/>
              </a:lnSpc>
              <a:spcBef>
                <a:spcPts val="0"/>
              </a:spcBef>
              <a:buClr>
                <a:schemeClr val="dk1"/>
              </a:buClr>
              <a:buSzPct val="100000"/>
              <a:buFont typeface="Courier New"/>
              <a:buChar char="o"/>
            </a:pPr>
            <a:r>
              <a:rPr lang="en" sz="2100">
                <a:solidFill>
                  <a:schemeClr val="dk1"/>
                </a:solidFill>
              </a:rPr>
              <a:t>Revolution catalyzed the development of settled societies.</a:t>
            </a:r>
          </a:p>
          <a:p>
            <a:pPr marL="914400" lvl="1" indent="-361950" rtl="0">
              <a:lnSpc>
                <a:spcPct val="115000"/>
              </a:lnSpc>
              <a:spcBef>
                <a:spcPts val="0"/>
              </a:spcBef>
              <a:buClr>
                <a:schemeClr val="dk1"/>
              </a:buClr>
              <a:buSzPct val="100000"/>
              <a:buFont typeface="Courier New"/>
              <a:buChar char="o"/>
            </a:pPr>
            <a:r>
              <a:rPr lang="en" sz="2100">
                <a:solidFill>
                  <a:schemeClr val="dk1"/>
                </a:solidFill>
              </a:rPr>
              <a:t>The societies modified their </a:t>
            </a:r>
            <a:r>
              <a:rPr lang="en" sz="2100">
                <a:solidFill>
                  <a:schemeClr val="dk1"/>
                </a:solidFill>
                <a:hlinkClick r:id="rId3"/>
              </a:rPr>
              <a:t>natural environment</a:t>
            </a:r>
            <a:r>
              <a:rPr lang="en" sz="2100">
                <a:solidFill>
                  <a:schemeClr val="dk1"/>
                </a:solidFill>
              </a:rPr>
              <a:t> using </a:t>
            </a:r>
            <a:r>
              <a:rPr lang="en" sz="2100">
                <a:solidFill>
                  <a:schemeClr val="dk1"/>
                </a:solidFill>
                <a:hlinkClick r:id="rId4"/>
              </a:rPr>
              <a:t>technologies</a:t>
            </a:r>
            <a:r>
              <a:rPr lang="en" sz="2100">
                <a:solidFill>
                  <a:schemeClr val="dk1"/>
                </a:solidFill>
              </a:rPr>
              <a:t> proving the basis for densely populated settlements.</a:t>
            </a:r>
          </a:p>
          <a:p>
            <a:pPr lvl="0" rtl="0">
              <a:spcBef>
                <a:spcPts val="0"/>
              </a:spcBef>
              <a:buClr>
                <a:schemeClr val="dk1"/>
              </a:buClr>
              <a:buFont typeface="Arial"/>
              <a:buNone/>
            </a:pPr>
            <a:endParaRPr/>
          </a:p>
          <a:p>
            <a:pPr lvl="0" rtl="0">
              <a:spcBef>
                <a:spcPts val="0"/>
              </a:spcBef>
              <a:buNone/>
            </a:pPr>
            <a:endParaRPr/>
          </a:p>
        </p:txBody>
      </p:sp>
      <p:sp>
        <p:nvSpPr>
          <p:cNvPr id="63" name="Shape 63"/>
          <p:cNvSpPr txBox="1">
            <a:spLocks noGrp="1"/>
          </p:cNvSpPr>
          <p:nvPr>
            <p:ph type="title"/>
          </p:nvPr>
        </p:nvSpPr>
        <p:spPr>
          <a:xfrm>
            <a:off x="457200" y="365303"/>
            <a:ext cx="8229600" cy="994200"/>
          </a:xfrm>
          <a:prstGeom prst="rect">
            <a:avLst/>
          </a:prstGeom>
        </p:spPr>
        <p:txBody>
          <a:bodyPr lIns="91425" tIns="91425" rIns="91425" bIns="91425" anchor="b" anchorCtr="0">
            <a:spAutoFit/>
          </a:bodyPr>
          <a:lstStyle/>
          <a:p>
            <a:pPr lvl="0" rtl="0">
              <a:spcBef>
                <a:spcPts val="0"/>
              </a:spcBef>
              <a:buNone/>
            </a:pPr>
            <a:r>
              <a:rPr lang="en"/>
              <a:t>AP Theme: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318150" y="1025175"/>
            <a:ext cx="8320499" cy="3971099"/>
          </a:xfrm>
          <a:prstGeom prst="rect">
            <a:avLst/>
          </a:prstGeom>
        </p:spPr>
        <p:txBody>
          <a:bodyPr lIns="91425" tIns="91425" rIns="91425" bIns="91425" anchor="t" anchorCtr="0">
            <a:spAutoFit/>
          </a:bodyPr>
          <a:lstStyle/>
          <a:p>
            <a:pPr lvl="0" rtl="0">
              <a:spcBef>
                <a:spcPts val="0"/>
              </a:spcBef>
              <a:buNone/>
            </a:pPr>
            <a:endParaRPr sz="2000">
              <a:solidFill>
                <a:srgbClr val="000000"/>
              </a:solidFill>
            </a:endParaRPr>
          </a:p>
          <a:p>
            <a:pPr marL="457200" lvl="0" indent="-381000" rtl="0">
              <a:spcBef>
                <a:spcPts val="0"/>
              </a:spcBef>
              <a:buClr>
                <a:srgbClr val="000000"/>
              </a:buClr>
              <a:buSzPct val="100000"/>
              <a:buFont typeface="Arial"/>
              <a:buChar char="●"/>
            </a:pPr>
            <a:r>
              <a:rPr lang="en" sz="2400">
                <a:solidFill>
                  <a:srgbClr val="000000"/>
                </a:solidFill>
              </a:rPr>
              <a:t>Long after agriculture became the basis of life for the majority, hunters and gathers and shifting cultivators held out in many areas of the globe.</a:t>
            </a:r>
          </a:p>
          <a:p>
            <a:pPr marL="457200" lvl="0" indent="-381000" rtl="0">
              <a:spcBef>
                <a:spcPts val="0"/>
              </a:spcBef>
              <a:buClr>
                <a:srgbClr val="000000"/>
              </a:buClr>
              <a:buSzPct val="100000"/>
              <a:buFont typeface="Arial"/>
              <a:buChar char="●"/>
            </a:pPr>
            <a:r>
              <a:rPr lang="en" sz="2400">
                <a:solidFill>
                  <a:srgbClr val="000000"/>
                </a:solidFill>
              </a:rPr>
              <a:t>Pastoralism evolved after the domestication of animals and competed with the agricultural based way of life.</a:t>
            </a:r>
          </a:p>
          <a:p>
            <a:pPr marL="457200" lvl="0" indent="-381000" rtl="0">
              <a:spcBef>
                <a:spcPts val="0"/>
              </a:spcBef>
              <a:buClr>
                <a:srgbClr val="000000"/>
              </a:buClr>
              <a:buSzPct val="100000"/>
              <a:buFont typeface="Arial"/>
              <a:buChar char="●"/>
            </a:pPr>
            <a:r>
              <a:rPr lang="en" sz="2400">
                <a:solidFill>
                  <a:srgbClr val="000000"/>
                </a:solidFill>
              </a:rPr>
              <a:t>A social differentiation. Human communities became differentiated by occupations. </a:t>
            </a:r>
          </a:p>
          <a:p>
            <a:pPr marL="457200" lvl="0" indent="-381000" rtl="0">
              <a:spcBef>
                <a:spcPts val="0"/>
              </a:spcBef>
              <a:buClr>
                <a:srgbClr val="000000"/>
              </a:buClr>
              <a:buSzPct val="100000"/>
              <a:buFont typeface="Arial"/>
              <a:buChar char="●"/>
            </a:pPr>
            <a:r>
              <a:rPr lang="en" sz="2400">
                <a:solidFill>
                  <a:srgbClr val="000000"/>
                </a:solidFill>
              </a:rPr>
              <a:t>The social and economic position of woman began to decline</a:t>
            </a:r>
          </a:p>
        </p:txBody>
      </p:sp>
      <p:sp>
        <p:nvSpPr>
          <p:cNvPr id="69" name="Shape 69"/>
          <p:cNvSpPr txBox="1">
            <a:spLocks noGrp="1"/>
          </p:cNvSpPr>
          <p:nvPr>
            <p:ph type="title"/>
          </p:nvPr>
        </p:nvSpPr>
        <p:spPr>
          <a:xfrm>
            <a:off x="457200" y="205978"/>
            <a:ext cx="8229600" cy="994200"/>
          </a:xfrm>
          <a:prstGeom prst="rect">
            <a:avLst/>
          </a:prstGeom>
        </p:spPr>
        <p:txBody>
          <a:bodyPr lIns="91425" tIns="91425" rIns="91425" bIns="91425" anchor="b" anchorCtr="0">
            <a:spAutoFit/>
          </a:bodyPr>
          <a:lstStyle/>
          <a:p>
            <a:pPr lvl="0" rtl="0">
              <a:spcBef>
                <a:spcPts val="0"/>
              </a:spcBef>
              <a:buNone/>
            </a:pPr>
            <a:r>
              <a:rPr lang="en"/>
              <a:t>Historiographical Perspective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457200" y="1244242"/>
            <a:ext cx="8229600" cy="3630300"/>
          </a:xfrm>
          <a:prstGeom prst="rect">
            <a:avLst/>
          </a:prstGeom>
        </p:spPr>
        <p:txBody>
          <a:bodyPr lIns="91425" tIns="91425" rIns="91425" bIns="91425" anchor="t" anchorCtr="0">
            <a:spAutoFit/>
          </a:bodyPr>
          <a:lstStyle/>
          <a:p>
            <a:pPr lvl="0" rtl="0">
              <a:spcBef>
                <a:spcPts val="0"/>
              </a:spcBef>
              <a:buNone/>
            </a:pPr>
            <a:endParaRPr/>
          </a:p>
          <a:p>
            <a:pPr lvl="0" rtl="0">
              <a:spcBef>
                <a:spcPts val="0"/>
              </a:spcBef>
              <a:buNone/>
            </a:pPr>
            <a:endParaRPr/>
          </a:p>
        </p:txBody>
      </p:sp>
      <p:sp>
        <p:nvSpPr>
          <p:cNvPr id="75" name="Shape 75"/>
          <p:cNvSpPr txBox="1">
            <a:spLocks noGrp="1"/>
          </p:cNvSpPr>
          <p:nvPr>
            <p:ph type="title"/>
          </p:nvPr>
        </p:nvSpPr>
        <p:spPr>
          <a:xfrm>
            <a:off x="457200" y="205978"/>
            <a:ext cx="8229600" cy="994200"/>
          </a:xfrm>
          <a:prstGeom prst="rect">
            <a:avLst/>
          </a:prstGeom>
        </p:spPr>
        <p:txBody>
          <a:bodyPr lIns="91425" tIns="91425" rIns="91425" bIns="91425" anchor="b" anchorCtr="0">
            <a:spAutoFit/>
          </a:bodyPr>
          <a:lstStyle/>
          <a:p>
            <a:pPr lvl="0" rtl="0">
              <a:spcBef>
                <a:spcPts val="0"/>
              </a:spcBef>
              <a:buNone/>
            </a:pPr>
            <a:r>
              <a:rPr lang="en"/>
              <a:t>Bronze Age</a:t>
            </a:r>
          </a:p>
        </p:txBody>
      </p:sp>
      <p:pic>
        <p:nvPicPr>
          <p:cNvPr id="76" name="Shape 76"/>
          <p:cNvPicPr preferRelativeResize="0"/>
          <p:nvPr/>
        </p:nvPicPr>
        <p:blipFill>
          <a:blip r:embed="rId3">
            <a:alphaModFix/>
          </a:blip>
          <a:stretch>
            <a:fillRect/>
          </a:stretch>
        </p:blipFill>
        <p:spPr>
          <a:xfrm>
            <a:off x="457200" y="1568250"/>
            <a:ext cx="5091799" cy="3230099"/>
          </a:xfrm>
          <a:prstGeom prst="rect">
            <a:avLst/>
          </a:prstGeom>
          <a:noFill/>
          <a:ln>
            <a:noFill/>
          </a:ln>
        </p:spPr>
      </p:pic>
      <p:pic>
        <p:nvPicPr>
          <p:cNvPr id="77" name="Shape 77"/>
          <p:cNvPicPr preferRelativeResize="0"/>
          <p:nvPr/>
        </p:nvPicPr>
        <p:blipFill>
          <a:blip r:embed="rId4">
            <a:alphaModFix/>
          </a:blip>
          <a:stretch>
            <a:fillRect/>
          </a:stretch>
        </p:blipFill>
        <p:spPr>
          <a:xfrm>
            <a:off x="5778050" y="1917225"/>
            <a:ext cx="2996025" cy="276832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457200" y="1244242"/>
            <a:ext cx="8229600" cy="3630300"/>
          </a:xfrm>
          <a:prstGeom prst="rect">
            <a:avLst/>
          </a:prstGeom>
        </p:spPr>
        <p:txBody>
          <a:bodyPr lIns="91425" tIns="91425" rIns="91425" bIns="91425" anchor="t" anchorCtr="0">
            <a:spAutoFit/>
          </a:bodyPr>
          <a:lstStyle/>
          <a:p>
            <a:pPr marL="457200" lvl="0" indent="-381000" rtl="0">
              <a:spcBef>
                <a:spcPts val="0"/>
              </a:spcBef>
              <a:buClr>
                <a:srgbClr val="000000"/>
              </a:buClr>
              <a:buSzPct val="100000"/>
              <a:buFont typeface="Trebuchet MS"/>
              <a:buChar char="●"/>
            </a:pPr>
            <a:r>
              <a:rPr lang="en" sz="2400" b="1">
                <a:solidFill>
                  <a:srgbClr val="000000"/>
                </a:solidFill>
              </a:rPr>
              <a:t>First major human civilization</a:t>
            </a:r>
          </a:p>
          <a:p>
            <a:pPr lvl="0" rtl="0">
              <a:spcBef>
                <a:spcPts val="0"/>
              </a:spcBef>
              <a:buNone/>
            </a:pPr>
            <a:endParaRPr sz="2400" b="1">
              <a:solidFill>
                <a:srgbClr val="000000"/>
              </a:solidFill>
            </a:endParaRPr>
          </a:p>
          <a:p>
            <a:pPr marL="457200" lvl="0" indent="-381000" rtl="0">
              <a:spcBef>
                <a:spcPts val="0"/>
              </a:spcBef>
              <a:buClr>
                <a:srgbClr val="000000"/>
              </a:buClr>
              <a:buSzPct val="100000"/>
              <a:buFont typeface="Trebuchet MS"/>
              <a:buChar char="●"/>
            </a:pPr>
            <a:r>
              <a:rPr lang="en" sz="2400" b="1">
                <a:solidFill>
                  <a:srgbClr val="000000"/>
                </a:solidFill>
              </a:rPr>
              <a:t>Cities started forming with basic government</a:t>
            </a:r>
          </a:p>
          <a:p>
            <a:pPr lvl="0" rtl="0">
              <a:spcBef>
                <a:spcPts val="0"/>
              </a:spcBef>
              <a:buNone/>
            </a:pPr>
            <a:endParaRPr sz="2400" b="1">
              <a:solidFill>
                <a:srgbClr val="000000"/>
              </a:solidFill>
            </a:endParaRPr>
          </a:p>
          <a:p>
            <a:pPr marL="457200" lvl="0" indent="-381000" rtl="0">
              <a:spcBef>
                <a:spcPts val="0"/>
              </a:spcBef>
              <a:buClr>
                <a:srgbClr val="000000"/>
              </a:buClr>
              <a:buSzPct val="100000"/>
              <a:buFont typeface="Trebuchet MS"/>
              <a:buChar char="●"/>
            </a:pPr>
            <a:r>
              <a:rPr lang="en" sz="2400" b="1">
                <a:solidFill>
                  <a:srgbClr val="000000"/>
                </a:solidFill>
              </a:rPr>
              <a:t>Culture, traditions, and beliefs were adopted</a:t>
            </a:r>
          </a:p>
          <a:p>
            <a:pPr lvl="0" rtl="0">
              <a:spcBef>
                <a:spcPts val="0"/>
              </a:spcBef>
              <a:buNone/>
            </a:pPr>
            <a:endParaRPr sz="2400" b="1">
              <a:solidFill>
                <a:srgbClr val="000000"/>
              </a:solidFill>
            </a:endParaRPr>
          </a:p>
          <a:p>
            <a:pPr marL="457200" lvl="0" indent="-381000" rtl="0">
              <a:spcBef>
                <a:spcPts val="0"/>
              </a:spcBef>
              <a:buClr>
                <a:srgbClr val="000000"/>
              </a:buClr>
              <a:buSzPct val="100000"/>
              <a:buFont typeface="Trebuchet MS"/>
              <a:buChar char="●"/>
            </a:pPr>
            <a:r>
              <a:rPr lang="en" sz="2400" b="1">
                <a:solidFill>
                  <a:srgbClr val="000000"/>
                </a:solidFill>
              </a:rPr>
              <a:t>Basic language was invented</a:t>
            </a:r>
          </a:p>
          <a:p>
            <a:pPr lvl="0" rtl="0">
              <a:spcBef>
                <a:spcPts val="0"/>
              </a:spcBef>
              <a:buNone/>
            </a:pPr>
            <a:endParaRPr sz="2400" b="1">
              <a:solidFill>
                <a:srgbClr val="000000"/>
              </a:solidFill>
              <a:latin typeface="Times New Roman"/>
              <a:ea typeface="Times New Roman"/>
              <a:cs typeface="Times New Roman"/>
              <a:sym typeface="Times New Roman"/>
            </a:endParaRPr>
          </a:p>
        </p:txBody>
      </p:sp>
      <p:sp>
        <p:nvSpPr>
          <p:cNvPr id="83" name="Shape 83"/>
          <p:cNvSpPr txBox="1">
            <a:spLocks noGrp="1"/>
          </p:cNvSpPr>
          <p:nvPr>
            <p:ph type="title"/>
          </p:nvPr>
        </p:nvSpPr>
        <p:spPr>
          <a:xfrm>
            <a:off x="457200" y="205978"/>
            <a:ext cx="8229600" cy="994200"/>
          </a:xfrm>
          <a:prstGeom prst="rect">
            <a:avLst/>
          </a:prstGeom>
        </p:spPr>
        <p:txBody>
          <a:bodyPr lIns="91425" tIns="91425" rIns="91425" bIns="91425" anchor="b" anchorCtr="0">
            <a:spAutoFit/>
          </a:bodyPr>
          <a:lstStyle/>
          <a:p>
            <a:pPr rtl="0">
              <a:spcBef>
                <a:spcPts val="0"/>
              </a:spcBef>
              <a:buNone/>
            </a:pPr>
            <a:r>
              <a:rPr lang="en" sz="3000">
                <a:solidFill>
                  <a:schemeClr val="dk2"/>
                </a:solidFill>
              </a:rPr>
              <a:t>Mesopotamia and the Brizatene Empire</a:t>
            </a:r>
          </a:p>
          <a:p>
            <a:pPr lvl="0" rtl="0">
              <a:spcBef>
                <a:spcPts val="0"/>
              </a:spcBef>
              <a:buNone/>
            </a:pPr>
            <a:r>
              <a:rPr lang="en" sz="3000">
                <a:solidFill>
                  <a:schemeClr val="dk2"/>
                </a:solidFill>
              </a:rPr>
              <a:t>1800 B.C.E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457200" y="1244242"/>
            <a:ext cx="8229600" cy="3630300"/>
          </a:xfrm>
          <a:prstGeom prst="rect">
            <a:avLst/>
          </a:prstGeom>
        </p:spPr>
        <p:txBody>
          <a:bodyPr lIns="91425" tIns="91425" rIns="91425" bIns="91425" anchor="t" anchorCtr="0">
            <a:spAutoFit/>
          </a:bodyPr>
          <a:lstStyle/>
          <a:p>
            <a:pPr marL="0" lvl="0" indent="0" rtl="0">
              <a:spcBef>
                <a:spcPts val="0"/>
              </a:spcBef>
              <a:buNone/>
            </a:pPr>
            <a:r>
              <a:rPr lang="en" sz="2400" b="1" u="sng">
                <a:solidFill>
                  <a:srgbClr val="000000"/>
                </a:solidFill>
              </a:rPr>
              <a:t>AP Theme 2</a:t>
            </a:r>
            <a:r>
              <a:rPr lang="en" sz="2400" b="1">
                <a:solidFill>
                  <a:srgbClr val="000000"/>
                </a:solidFill>
              </a:rPr>
              <a:t>  </a:t>
            </a:r>
          </a:p>
          <a:p>
            <a:pPr marL="457200" lvl="0" indent="-381000" rtl="0">
              <a:spcBef>
                <a:spcPts val="0"/>
              </a:spcBef>
              <a:buClr>
                <a:srgbClr val="000000"/>
              </a:buClr>
              <a:buSzPct val="100000"/>
              <a:buFont typeface="Trebuchet MS"/>
              <a:buChar char="●"/>
            </a:pPr>
            <a:r>
              <a:rPr lang="en" sz="2400" b="1">
                <a:solidFill>
                  <a:srgbClr val="000000"/>
                </a:solidFill>
              </a:rPr>
              <a:t>Clashing of cultures </a:t>
            </a:r>
          </a:p>
          <a:p>
            <a:pPr marL="457200" lvl="0" indent="-381000" rtl="0">
              <a:spcBef>
                <a:spcPts val="0"/>
              </a:spcBef>
              <a:buClr>
                <a:srgbClr val="000000"/>
              </a:buClr>
              <a:buSzPct val="100000"/>
              <a:buFont typeface="Trebuchet MS"/>
              <a:buChar char="●"/>
            </a:pPr>
            <a:r>
              <a:rPr lang="en" sz="2400" b="1">
                <a:solidFill>
                  <a:srgbClr val="000000"/>
                </a:solidFill>
              </a:rPr>
              <a:t>New religions</a:t>
            </a:r>
          </a:p>
          <a:p>
            <a:pPr marL="457200" lvl="0" indent="-381000" rtl="0">
              <a:spcBef>
                <a:spcPts val="0"/>
              </a:spcBef>
              <a:buClr>
                <a:srgbClr val="000000"/>
              </a:buClr>
              <a:buSzPct val="100000"/>
              <a:buFont typeface="Trebuchet MS"/>
              <a:buChar char="●"/>
            </a:pPr>
            <a:r>
              <a:rPr lang="en" sz="2400" b="1">
                <a:solidFill>
                  <a:srgbClr val="000000"/>
                </a:solidFill>
              </a:rPr>
              <a:t>Flourishing in the arts </a:t>
            </a:r>
          </a:p>
          <a:p>
            <a:pPr marL="457200" lvl="0" indent="-381000" rtl="0">
              <a:spcBef>
                <a:spcPts val="0"/>
              </a:spcBef>
              <a:buClr>
                <a:srgbClr val="000000"/>
              </a:buClr>
              <a:buSzPct val="100000"/>
              <a:buFont typeface="Trebuchet MS"/>
              <a:buChar char="●"/>
            </a:pPr>
            <a:r>
              <a:rPr lang="en" sz="2400" b="1">
                <a:solidFill>
                  <a:srgbClr val="000000"/>
                </a:solidFill>
              </a:rPr>
              <a:t>New advances in mathematics and sciences</a:t>
            </a:r>
          </a:p>
          <a:p>
            <a:pPr lvl="0" rtl="0">
              <a:spcBef>
                <a:spcPts val="0"/>
              </a:spcBef>
              <a:buNone/>
            </a:pPr>
            <a:endParaRPr sz="2400" b="1" u="sng">
              <a:solidFill>
                <a:srgbClr val="000000"/>
              </a:solidFill>
            </a:endParaRPr>
          </a:p>
          <a:p>
            <a:pPr lvl="0" rtl="0">
              <a:spcBef>
                <a:spcPts val="0"/>
              </a:spcBef>
              <a:buNone/>
            </a:pPr>
            <a:r>
              <a:rPr lang="en" sz="2400" b="1" u="sng">
                <a:solidFill>
                  <a:srgbClr val="000000"/>
                </a:solidFill>
              </a:rPr>
              <a:t>AP Theme 3</a:t>
            </a:r>
          </a:p>
          <a:p>
            <a:pPr marL="457200" lvl="0" indent="-381000" rtl="0">
              <a:spcBef>
                <a:spcPts val="0"/>
              </a:spcBef>
              <a:buClr>
                <a:srgbClr val="000000"/>
              </a:buClr>
              <a:buSzPct val="100000"/>
              <a:buFont typeface="Trebuchet MS"/>
              <a:buChar char="●"/>
            </a:pPr>
            <a:r>
              <a:rPr lang="en" sz="2400" b="1">
                <a:solidFill>
                  <a:srgbClr val="000000"/>
                </a:solidFill>
              </a:rPr>
              <a:t>The government was stratified and a new empire was built.</a:t>
            </a:r>
          </a:p>
        </p:txBody>
      </p:sp>
      <p:sp>
        <p:nvSpPr>
          <p:cNvPr id="89" name="Shape 89"/>
          <p:cNvSpPr txBox="1">
            <a:spLocks noGrp="1"/>
          </p:cNvSpPr>
          <p:nvPr>
            <p:ph type="title"/>
          </p:nvPr>
        </p:nvSpPr>
        <p:spPr>
          <a:xfrm>
            <a:off x="457200" y="205978"/>
            <a:ext cx="8229600" cy="994200"/>
          </a:xfrm>
          <a:prstGeom prst="rect">
            <a:avLst/>
          </a:prstGeom>
        </p:spPr>
        <p:txBody>
          <a:bodyPr lIns="91425" tIns="91425" rIns="91425" bIns="91425" anchor="b" anchorCtr="0">
            <a:spAutoFit/>
          </a:bodyPr>
          <a:lstStyle/>
          <a:p>
            <a:pPr lvl="0" rtl="0">
              <a:spcBef>
                <a:spcPts val="0"/>
              </a:spcBef>
              <a:buNone/>
            </a:pPr>
            <a:r>
              <a:rPr lang="en"/>
              <a:t>AP Theme: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457200" y="1244242"/>
            <a:ext cx="8229600" cy="3630300"/>
          </a:xfrm>
          <a:prstGeom prst="rect">
            <a:avLst/>
          </a:prstGeom>
        </p:spPr>
        <p:txBody>
          <a:bodyPr lIns="91425" tIns="91425" rIns="91425" bIns="91425" anchor="t" anchorCtr="0">
            <a:spAutoFit/>
          </a:bodyPr>
          <a:lstStyle/>
          <a:p>
            <a:pPr marL="457200" lvl="0" indent="-381000" rtl="0">
              <a:spcBef>
                <a:spcPts val="0"/>
              </a:spcBef>
              <a:buClr>
                <a:srgbClr val="000000"/>
              </a:buClr>
              <a:buSzPct val="100000"/>
              <a:buFont typeface="Trebuchet MS"/>
              <a:buChar char="●"/>
            </a:pPr>
            <a:r>
              <a:rPr lang="en" sz="2400" b="1">
                <a:solidFill>
                  <a:srgbClr val="000000"/>
                </a:solidFill>
              </a:rPr>
              <a:t>Society was built on the backs of slaves, and had few rights for women and lower classes.</a:t>
            </a:r>
          </a:p>
          <a:p>
            <a:pPr lvl="0" rtl="0">
              <a:spcBef>
                <a:spcPts val="0"/>
              </a:spcBef>
              <a:buNone/>
            </a:pPr>
            <a:endParaRPr sz="2400" b="1">
              <a:solidFill>
                <a:srgbClr val="000000"/>
              </a:solidFill>
            </a:endParaRPr>
          </a:p>
          <a:p>
            <a:pPr marL="457200" lvl="0" indent="-381000" rtl="0">
              <a:spcBef>
                <a:spcPts val="0"/>
              </a:spcBef>
              <a:buClr>
                <a:srgbClr val="000000"/>
              </a:buClr>
              <a:buSzPct val="100000"/>
              <a:buFont typeface="Trebuchet MS"/>
              <a:buChar char="●"/>
            </a:pPr>
            <a:r>
              <a:rPr lang="en" sz="2400" b="1">
                <a:solidFill>
                  <a:srgbClr val="000000"/>
                </a:solidFill>
              </a:rPr>
              <a:t>Societies like Mesopotamia set up the foundation for later civilizations such the Roman Empire.</a:t>
            </a:r>
          </a:p>
          <a:p>
            <a:pPr lvl="0" rtl="0">
              <a:spcBef>
                <a:spcPts val="0"/>
              </a:spcBef>
              <a:buNone/>
            </a:pPr>
            <a:endParaRPr sz="2400" b="1">
              <a:solidFill>
                <a:srgbClr val="000000"/>
              </a:solidFill>
            </a:endParaRPr>
          </a:p>
          <a:p>
            <a:pPr marL="457200" lvl="0" indent="-381000" rtl="0">
              <a:spcBef>
                <a:spcPts val="0"/>
              </a:spcBef>
              <a:buClr>
                <a:srgbClr val="000000"/>
              </a:buClr>
              <a:buSzPct val="100000"/>
              <a:buFont typeface="Trebuchet MS"/>
              <a:buChar char="●"/>
            </a:pPr>
            <a:r>
              <a:rPr lang="en" sz="2400" b="1">
                <a:solidFill>
                  <a:srgbClr val="000000"/>
                </a:solidFill>
              </a:rPr>
              <a:t>Mesopotamia was much more advanced than any settlements in Europe at this time.</a:t>
            </a:r>
          </a:p>
        </p:txBody>
      </p:sp>
      <p:sp>
        <p:nvSpPr>
          <p:cNvPr id="95" name="Shape 95"/>
          <p:cNvSpPr txBox="1">
            <a:spLocks noGrp="1"/>
          </p:cNvSpPr>
          <p:nvPr>
            <p:ph type="title"/>
          </p:nvPr>
        </p:nvSpPr>
        <p:spPr>
          <a:xfrm>
            <a:off x="457200" y="205978"/>
            <a:ext cx="8229600" cy="994200"/>
          </a:xfrm>
          <a:prstGeom prst="rect">
            <a:avLst/>
          </a:prstGeom>
        </p:spPr>
        <p:txBody>
          <a:bodyPr lIns="91425" tIns="91425" rIns="91425" bIns="91425" anchor="b" anchorCtr="0">
            <a:spAutoFit/>
          </a:bodyPr>
          <a:lstStyle/>
          <a:p>
            <a:pPr lvl="0" rtl="0">
              <a:spcBef>
                <a:spcPts val="0"/>
              </a:spcBef>
              <a:buNone/>
            </a:pPr>
            <a:r>
              <a:rPr lang="en"/>
              <a:t>Historiographical Perspective</a:t>
            </a:r>
          </a:p>
        </p:txBody>
      </p:sp>
    </p:spTree>
  </p:cSld>
  <p:clrMapOvr>
    <a:masterClrMapping/>
  </p:clrMapOvr>
  <p:transition spd="slow">
    <p:cut/>
  </p:transition>
</p:sld>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1146</Words>
  <Application>Microsoft Office PowerPoint</Application>
  <PresentationFormat>On-screen Show (16:9)</PresentationFormat>
  <Paragraphs>131</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Corsiva</vt:lpstr>
      <vt:lpstr>Courier New</vt:lpstr>
      <vt:lpstr>Times New Roman</vt:lpstr>
      <vt:lpstr>Trebuchet MS</vt:lpstr>
      <vt:lpstr>wave</vt:lpstr>
      <vt:lpstr>Beginnings</vt:lpstr>
      <vt:lpstr>Agricultural Revolution </vt:lpstr>
      <vt:lpstr>Neolithic Revolution 8000 B.C.E</vt:lpstr>
      <vt:lpstr>AP Theme:</vt:lpstr>
      <vt:lpstr>Historiographical Perspective</vt:lpstr>
      <vt:lpstr>Bronze Age</vt:lpstr>
      <vt:lpstr>Mesopotamia and the Brizatene Empire 1800 B.C.E </vt:lpstr>
      <vt:lpstr>AP Theme:</vt:lpstr>
      <vt:lpstr>Historiographical Perspective</vt:lpstr>
      <vt:lpstr>Steel Age</vt:lpstr>
      <vt:lpstr>Industrial Revolution 1750-1850</vt:lpstr>
      <vt:lpstr>AP Theme:</vt:lpstr>
      <vt:lpstr>Historiographical Perspective</vt:lpstr>
      <vt:lpstr>Information Revolution</vt:lpstr>
      <vt:lpstr>Information Revolution 1950-PRESENT</vt:lpstr>
      <vt:lpstr>Arab Spring 2010-Present</vt:lpstr>
      <vt:lpstr>AP Theme:</vt:lpstr>
      <vt:lpstr>Historiographical Perspective</vt:lpstr>
      <vt:lpstr>Post-Industrial Revolution </vt:lpstr>
      <vt:lpstr>Postindustrial Societies 1974-Present</vt:lpstr>
      <vt:lpstr>Recession 2005-Present</vt:lpstr>
      <vt:lpstr>AP Theme:</vt:lpstr>
      <vt:lpstr>Historiographical Perspective</vt:lpstr>
      <vt:lpstr>Beginning of a New Era</vt:lpstr>
      <vt:lpstr>Beginning of a New Era</vt:lpstr>
      <vt:lpstr>Works Cited</vt:lpstr>
      <vt:lpstr>Works Cited Continued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Beginnings</dc:title>
  <dc:creator>Bryant, Jason</dc:creator>
  <cp:lastModifiedBy>Bryant, Jason</cp:lastModifiedBy>
  <cp:revision>1</cp:revision>
  <dcterms:modified xsi:type="dcterms:W3CDTF">2014-09-16T12:08:45Z</dcterms:modified>
</cp:coreProperties>
</file>